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olors4.xml" ContentType="application/vnd.ms-office.chartcolorstyle+xml"/>
  <Override PartName="/ppt/charts/style3.xml" ContentType="application/vnd.ms-office.chartstyle+xml"/>
  <Override PartName="/ppt/charts/chart4.xml" ContentType="application/vnd.openxmlformats-officedocument.drawingml.chart+xml"/>
  <Override PartName="/ppt/charts/chart1.xml" ContentType="application/vnd.openxmlformats-officedocument.drawingml.chart+xml"/>
  <Override PartName="/ppt/theme/theme1.xml" ContentType="application/vnd.openxmlformats-officedocument.theme+xml"/>
  <Override PartName="/ppt/charts/style4.xml" ContentType="application/vnd.ms-office.chartstyle+xml"/>
  <Override PartName="/ppt/charts/style1.xml" ContentType="application/vnd.ms-office.chartstyle+xml"/>
  <Override PartName="/ppt/charts/colors3.xml" ContentType="application/vnd.ms-office.chartcolorstyle+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hart2.xml" ContentType="application/vnd.openxmlformats-officedocument.drawingml.chart+xml"/>
  <Override PartName="/ppt/charts/style2.xml" ContentType="application/vnd.ms-office.chart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75" r:id="rId5"/>
    <p:sldId id="279" r:id="rId6"/>
    <p:sldId id="280" r:id="rId7"/>
  </p:sldIdLst>
  <p:sldSz cx="18288000" cy="10287000"/>
  <p:notesSz cx="6858000" cy="9144000"/>
  <p:embeddedFontLst>
    <p:embeddedFont>
      <p:font typeface="Poppins Italics" panose="020B0604020202020204" charset="0"/>
      <p:regular r:id="rId8"/>
    </p:embeddedFont>
    <p:embeddedFont>
      <p:font typeface="RoxboroughCF Light" panose="020B0604020202020204" charset="0"/>
      <p:regular r:id="rId9"/>
    </p:embeddedFont>
    <p:embeddedFont>
      <p:font typeface="Calibri" panose="020F0502020204030204" pitchFamily="34" charset="0"/>
      <p:regular r:id="rId10"/>
      <p:bold r:id="rId11"/>
      <p:italic r:id="rId12"/>
      <p:boldItalic r:id="rId13"/>
    </p:embeddedFont>
    <p:embeddedFont>
      <p:font typeface="RoxboroughCF" panose="020B0604020202020204" charset="0"/>
      <p:regular r:id="rId14"/>
    </p:embeddedFont>
    <p:embeddedFont>
      <p:font typeface="Poppins"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0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84"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A75-4B3E-9674-AF7F627999B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A75-4B3E-9674-AF7F627999BA}"/>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A75-4B3E-9674-AF7F627999BA}"/>
              </c:ext>
            </c:extLst>
          </c:dPt>
          <c:dPt>
            <c:idx val="3"/>
            <c:bubble3D val="0"/>
            <c:spPr>
              <a:solidFill>
                <a:srgbClr val="A10A35"/>
              </a:solidFill>
              <a:ln w="19050">
                <a:solidFill>
                  <a:schemeClr val="lt1"/>
                </a:solidFill>
              </a:ln>
              <a:effectLst/>
            </c:spPr>
            <c:extLst>
              <c:ext xmlns:c16="http://schemas.microsoft.com/office/drawing/2014/chart" uri="{C3380CC4-5D6E-409C-BE32-E72D297353CC}">
                <c16:uniqueId val="{00000000-11B2-4F27-B4F0-0559A2AA762F}"/>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6A75-4B3E-9674-AF7F627999BA}"/>
              </c:ext>
            </c:extLst>
          </c:dPt>
          <c:dLbls>
            <c:dLbl>
              <c:idx val="3"/>
              <c:layout/>
              <c:tx>
                <c:rich>
                  <a:bodyPr/>
                  <a:lstStyle/>
                  <a:p>
                    <a:r>
                      <a:rPr lang="en-US" smtClean="0"/>
                      <a:t>$200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1B2-4F27-B4F0-0559A2AA762F}"/>
                </c:ext>
              </c:extLst>
            </c:dLbl>
            <c:dLbl>
              <c:idx val="4"/>
              <c:delete val="1"/>
              <c:extLst>
                <c:ext xmlns:c15="http://schemas.microsoft.com/office/drawing/2012/chart" uri="{CE6537A1-D6FC-4f65-9D91-7224C49458BB}"/>
                <c:ext xmlns:c16="http://schemas.microsoft.com/office/drawing/2014/chart" uri="{C3380CC4-5D6E-409C-BE32-E72D297353CC}">
                  <c16:uniqueId val="{00000009-6A75-4B3E-9674-AF7F627999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PMI (based on 3% down)</c:v>
                </c:pt>
                <c:pt idx="1">
                  <c:v>Condo content insurance</c:v>
                </c:pt>
                <c:pt idx="2">
                  <c:v>Property taxes (based on East Greenwich’s 2025 residential tax rate for the predicted sales price)</c:v>
                </c:pt>
                <c:pt idx="3">
                  <c:v>Condo fee</c:v>
                </c:pt>
                <c:pt idx="4">
                  <c:v>Principal and interest payment (6.85% interest rate, current according to index) </c:v>
                </c:pt>
              </c:strCache>
            </c:strRef>
          </c:cat>
          <c:val>
            <c:numRef>
              <c:f>Sheet1!$B$2:$B$6</c:f>
              <c:numCache>
                <c:formatCode>"$"#,##0_);[Red]\("$"#,##0\)</c:formatCode>
                <c:ptCount val="5"/>
                <c:pt idx="0">
                  <c:v>238</c:v>
                </c:pt>
                <c:pt idx="1">
                  <c:v>30</c:v>
                </c:pt>
                <c:pt idx="2">
                  <c:v>413</c:v>
                </c:pt>
                <c:pt idx="3">
                  <c:v>283</c:v>
                </c:pt>
                <c:pt idx="4">
                  <c:v>2205</c:v>
                </c:pt>
              </c:numCache>
            </c:numRef>
          </c:val>
          <c:extLst>
            <c:ext xmlns:c16="http://schemas.microsoft.com/office/drawing/2014/chart" uri="{C3380CC4-5D6E-409C-BE32-E72D297353CC}">
              <c16:uniqueId val="{00000000-0AD8-4B73-A1D5-41BEA4408C85}"/>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156687024698837"/>
          <c:y val="0.27351412154561761"/>
          <c:w val="0.37792104111986002"/>
          <c:h val="0.395056698993706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A75-4B3E-9674-AF7F627999B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A75-4B3E-9674-AF7F627999BA}"/>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A75-4B3E-9674-AF7F627999BA}"/>
              </c:ext>
            </c:extLst>
          </c:dPt>
          <c:dPt>
            <c:idx val="3"/>
            <c:bubble3D val="0"/>
            <c:spPr>
              <a:solidFill>
                <a:srgbClr val="A10A35"/>
              </a:solidFill>
              <a:ln w="19050">
                <a:solidFill>
                  <a:schemeClr val="lt1"/>
                </a:solidFill>
              </a:ln>
              <a:effectLst/>
            </c:spPr>
            <c:extLst>
              <c:ext xmlns:c16="http://schemas.microsoft.com/office/drawing/2014/chart" uri="{C3380CC4-5D6E-409C-BE32-E72D297353CC}">
                <c16:uniqueId val="{00000000-11B2-4F27-B4F0-0559A2AA762F}"/>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6A75-4B3E-9674-AF7F627999BA}"/>
              </c:ext>
            </c:extLst>
          </c:dPt>
          <c:dLbls>
            <c:dLbl>
              <c:idx val="4"/>
              <c:layout/>
              <c:tx>
                <c:rich>
                  <a:bodyPr/>
                  <a:lstStyle/>
                  <a:p>
                    <a:fld id="{4E2B2CC8-D98D-4B7D-85B1-8321494453D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6A75-4B3E-9674-AF7F627999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PMI (based on 3% down)</c:v>
                </c:pt>
                <c:pt idx="1">
                  <c:v>Condo content insurance</c:v>
                </c:pt>
                <c:pt idx="2">
                  <c:v>Property taxes (based on East Greenwich’s 2025 residential tax rate for the predicted sales price)</c:v>
                </c:pt>
                <c:pt idx="3">
                  <c:v>Condo fee</c:v>
                </c:pt>
                <c:pt idx="4">
                  <c:v>Principal and interest payment (6.85% interest rate, current according to index) </c:v>
                </c:pt>
              </c:strCache>
            </c:strRef>
          </c:cat>
          <c:val>
            <c:numRef>
              <c:f>Sheet1!$B$2:$B$6</c:f>
              <c:numCache>
                <c:formatCode>"$"#,##0_);[Red]\("$"#,##0\)</c:formatCode>
                <c:ptCount val="5"/>
                <c:pt idx="0">
                  <c:v>213</c:v>
                </c:pt>
                <c:pt idx="1">
                  <c:v>30</c:v>
                </c:pt>
                <c:pt idx="2">
                  <c:v>370</c:v>
                </c:pt>
                <c:pt idx="3">
                  <c:v>500</c:v>
                </c:pt>
                <c:pt idx="4">
                  <c:v>1974</c:v>
                </c:pt>
              </c:numCache>
            </c:numRef>
          </c:val>
          <c:extLst>
            <c:ext xmlns:c16="http://schemas.microsoft.com/office/drawing/2014/chart" uri="{C3380CC4-5D6E-409C-BE32-E72D297353CC}">
              <c16:uniqueId val="{00000000-0AD8-4B73-A1D5-41BEA4408C85}"/>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156687024698837"/>
          <c:y val="0.27351412154561761"/>
          <c:w val="0.37792104111986002"/>
          <c:h val="0.395056698993706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0BA-40E9-852A-C16876124AD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0BA-40E9-852A-C16876124AD3}"/>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0BA-40E9-852A-C16876124AD3}"/>
              </c:ext>
            </c:extLst>
          </c:dPt>
          <c:dPt>
            <c:idx val="3"/>
            <c:bubble3D val="0"/>
            <c:spPr>
              <a:solidFill>
                <a:srgbClr val="A10A35"/>
              </a:solidFill>
              <a:ln w="19050">
                <a:solidFill>
                  <a:schemeClr val="lt1"/>
                </a:solidFill>
              </a:ln>
              <a:effectLst/>
            </c:spPr>
            <c:extLst>
              <c:ext xmlns:c16="http://schemas.microsoft.com/office/drawing/2014/chart" uri="{C3380CC4-5D6E-409C-BE32-E72D297353CC}">
                <c16:uniqueId val="{00000007-60BA-40E9-852A-C16876124AD3}"/>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60BA-40E9-852A-C16876124AD3}"/>
              </c:ext>
            </c:extLst>
          </c:dPt>
          <c:dLbls>
            <c:dLbl>
              <c:idx val="3"/>
              <c:layout/>
              <c:tx>
                <c:rich>
                  <a:bodyPr/>
                  <a:lstStyle/>
                  <a:p>
                    <a:r>
                      <a:rPr lang="en-US" smtClean="0"/>
                      <a:t>$200</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0BA-40E9-852A-C16876124AD3}"/>
                </c:ext>
              </c:extLst>
            </c:dLbl>
            <c:dLbl>
              <c:idx val="4"/>
              <c:layout/>
              <c:tx>
                <c:rich>
                  <a:bodyPr/>
                  <a:lstStyle/>
                  <a:p>
                    <a:fld id="{4E2B2CC8-D98D-4B7D-85B1-8321494453D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60BA-40E9-852A-C16876124A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PMI (based on 3% down)</c:v>
                </c:pt>
                <c:pt idx="1">
                  <c:v>Condo content insurance</c:v>
                </c:pt>
                <c:pt idx="2">
                  <c:v>Property taxes (based on East Greenwich’s 2025 residential tax rate for the predicted sales price)</c:v>
                </c:pt>
                <c:pt idx="3">
                  <c:v>Condo fee</c:v>
                </c:pt>
                <c:pt idx="4">
                  <c:v>Principal and interest payment (6.8% interest rate, current according to index) </c:v>
                </c:pt>
              </c:strCache>
            </c:strRef>
          </c:cat>
          <c:val>
            <c:numRef>
              <c:f>Sheet1!$B$2:$B$6</c:f>
              <c:numCache>
                <c:formatCode>"$"#,##0_);[Red]\("$"#,##0\)</c:formatCode>
                <c:ptCount val="5"/>
                <c:pt idx="0">
                  <c:v>238</c:v>
                </c:pt>
                <c:pt idx="1">
                  <c:v>30</c:v>
                </c:pt>
                <c:pt idx="2">
                  <c:v>413</c:v>
                </c:pt>
                <c:pt idx="3">
                  <c:v>283</c:v>
                </c:pt>
                <c:pt idx="4">
                  <c:v>2205</c:v>
                </c:pt>
              </c:numCache>
            </c:numRef>
          </c:val>
          <c:extLst>
            <c:ext xmlns:c16="http://schemas.microsoft.com/office/drawing/2014/chart" uri="{C3380CC4-5D6E-409C-BE32-E72D297353CC}">
              <c16:uniqueId val="{0000000A-60BA-40E9-852A-C16876124AD3}"/>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9B8C-47EA-999D-F600B573783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9B8C-47EA-999D-F600B5737833}"/>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9B8C-47EA-999D-F600B5737833}"/>
              </c:ext>
            </c:extLst>
          </c:dPt>
          <c:dPt>
            <c:idx val="3"/>
            <c:bubble3D val="0"/>
            <c:spPr>
              <a:solidFill>
                <a:srgbClr val="A10A35"/>
              </a:solidFill>
              <a:ln w="19050">
                <a:solidFill>
                  <a:schemeClr val="lt1"/>
                </a:solidFill>
              </a:ln>
              <a:effectLst/>
            </c:spPr>
            <c:extLst>
              <c:ext xmlns:c16="http://schemas.microsoft.com/office/drawing/2014/chart" uri="{C3380CC4-5D6E-409C-BE32-E72D297353CC}">
                <c16:uniqueId val="{00000007-9B8C-47EA-999D-F600B5737833}"/>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9B8C-47EA-999D-F600B5737833}"/>
              </c:ext>
            </c:extLst>
          </c:dPt>
          <c:dLbls>
            <c:dLbl>
              <c:idx val="4"/>
              <c:layout/>
              <c:tx>
                <c:rich>
                  <a:bodyPr/>
                  <a:lstStyle/>
                  <a:p>
                    <a:fld id="{4E2B2CC8-D98D-4B7D-85B1-8321494453D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9B8C-47EA-999D-F600B57378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PMI (based on 3% down)</c:v>
                </c:pt>
                <c:pt idx="1">
                  <c:v>Condo content insurance</c:v>
                </c:pt>
                <c:pt idx="2">
                  <c:v>Property taxes (based on East Greenwich’s 2025 residential tax rate for the predicted sales price)</c:v>
                </c:pt>
                <c:pt idx="3">
                  <c:v>Condo fee</c:v>
                </c:pt>
                <c:pt idx="4">
                  <c:v>Principal and interest payment (6.8% interest rate, current according to index) </c:v>
                </c:pt>
              </c:strCache>
            </c:strRef>
          </c:cat>
          <c:val>
            <c:numRef>
              <c:f>Sheet1!$B$2:$B$6</c:f>
              <c:numCache>
                <c:formatCode>"$"#,##0_);[Red]\("$"#,##0\)</c:formatCode>
                <c:ptCount val="5"/>
                <c:pt idx="0">
                  <c:v>213</c:v>
                </c:pt>
                <c:pt idx="1">
                  <c:v>30</c:v>
                </c:pt>
                <c:pt idx="2">
                  <c:v>370</c:v>
                </c:pt>
                <c:pt idx="3">
                  <c:v>500</c:v>
                </c:pt>
                <c:pt idx="4">
                  <c:v>1974</c:v>
                </c:pt>
              </c:numCache>
            </c:numRef>
          </c:val>
          <c:extLst>
            <c:ext xmlns:c16="http://schemas.microsoft.com/office/drawing/2014/chart" uri="{C3380CC4-5D6E-409C-BE32-E72D297353CC}">
              <c16:uniqueId val="{0000000A-9B8C-47EA-999D-F600B5737833}"/>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0.10233</cdr:x>
      <cdr:y>0.6316</cdr:y>
    </cdr:from>
    <cdr:to>
      <cdr:x>0.14885</cdr:x>
      <cdr:y>0.66498</cdr:y>
    </cdr:to>
    <cdr:sp macro="" textlink="">
      <cdr:nvSpPr>
        <cdr:cNvPr id="2" name="TextBox 1"/>
        <cdr:cNvSpPr txBox="1"/>
      </cdr:nvSpPr>
      <cdr:spPr>
        <a:xfrm xmlns:a="http://schemas.openxmlformats.org/drawingml/2006/main">
          <a:off x="1676400" y="4572437"/>
          <a:ext cx="762137" cy="2416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$2,205</a:t>
          </a:r>
          <a:endParaRPr lang="en-US" sz="12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8729" y="-352505"/>
            <a:ext cx="15785656" cy="7896968"/>
            <a:chOff x="0" y="0"/>
            <a:chExt cx="21047542" cy="10529290"/>
          </a:xfrm>
        </p:grpSpPr>
        <p:pic>
          <p:nvPicPr>
            <p:cNvPr id="3" name="Picture 3"/>
            <p:cNvPicPr>
              <a:picLocks noChangeAspect="1"/>
            </p:cNvPicPr>
            <p:nvPr/>
          </p:nvPicPr>
          <p:blipFill>
            <a:blip r:embed="rId2">
              <a:alphaModFix amt="29000"/>
            </a:blip>
            <a:srcRect t="16649" b="16649"/>
            <a:stretch>
              <a:fillRect/>
            </a:stretch>
          </p:blipFill>
          <p:spPr>
            <a:xfrm>
              <a:off x="0" y="0"/>
              <a:ext cx="21047542" cy="10529290"/>
            </a:xfrm>
            <a:prstGeom prst="rect">
              <a:avLst/>
            </a:prstGeom>
          </p:spPr>
        </p:pic>
      </p:grpSp>
      <p:grpSp>
        <p:nvGrpSpPr>
          <p:cNvPr id="4" name="Group 4"/>
          <p:cNvGrpSpPr/>
          <p:nvPr/>
        </p:nvGrpSpPr>
        <p:grpSpPr>
          <a:xfrm>
            <a:off x="-432306" y="7825042"/>
            <a:ext cx="19152612" cy="2866516"/>
            <a:chOff x="0" y="0"/>
            <a:chExt cx="5044309" cy="754967"/>
          </a:xfrm>
        </p:grpSpPr>
        <p:sp>
          <p:nvSpPr>
            <p:cNvPr id="5" name="Freeform 5"/>
            <p:cNvSpPr/>
            <p:nvPr/>
          </p:nvSpPr>
          <p:spPr>
            <a:xfrm>
              <a:off x="0" y="0"/>
              <a:ext cx="5044310" cy="754967"/>
            </a:xfrm>
            <a:custGeom>
              <a:avLst/>
              <a:gdLst/>
              <a:ahLst/>
              <a:cxnLst/>
              <a:rect l="l" t="t" r="r" b="b"/>
              <a:pathLst>
                <a:path w="5044310" h="754967">
                  <a:moveTo>
                    <a:pt x="0" y="0"/>
                  </a:moveTo>
                  <a:lnTo>
                    <a:pt x="5044310" y="0"/>
                  </a:lnTo>
                  <a:lnTo>
                    <a:pt x="5044310" y="754967"/>
                  </a:lnTo>
                  <a:lnTo>
                    <a:pt x="0" y="754967"/>
                  </a:lnTo>
                  <a:close/>
                </a:path>
              </a:pathLst>
            </a:custGeom>
            <a:solidFill>
              <a:srgbClr val="4F8BBF"/>
            </a:solidFill>
          </p:spPr>
        </p:sp>
        <p:sp>
          <p:nvSpPr>
            <p:cNvPr id="6" name="TextBox 6"/>
            <p:cNvSpPr txBox="1"/>
            <p:nvPr/>
          </p:nvSpPr>
          <p:spPr>
            <a:xfrm>
              <a:off x="0" y="-66675"/>
              <a:ext cx="5044309" cy="821642"/>
            </a:xfrm>
            <a:prstGeom prst="rect">
              <a:avLst/>
            </a:prstGeom>
          </p:spPr>
          <p:txBody>
            <a:bodyPr lIns="50800" tIns="50800" rIns="50800" bIns="50800" rtlCol="0" anchor="ctr"/>
            <a:lstStyle/>
            <a:p>
              <a:pPr algn="ctr">
                <a:lnSpc>
                  <a:spcPts val="3499"/>
                </a:lnSpc>
              </a:pPr>
              <a:endParaRPr/>
            </a:p>
          </p:txBody>
        </p:sp>
      </p:grpSp>
      <p:grpSp>
        <p:nvGrpSpPr>
          <p:cNvPr id="7" name="Group 7"/>
          <p:cNvGrpSpPr/>
          <p:nvPr/>
        </p:nvGrpSpPr>
        <p:grpSpPr>
          <a:xfrm>
            <a:off x="15798756" y="-352505"/>
            <a:ext cx="2743900" cy="7896968"/>
            <a:chOff x="0" y="0"/>
            <a:chExt cx="722673" cy="2079860"/>
          </a:xfrm>
        </p:grpSpPr>
        <p:sp>
          <p:nvSpPr>
            <p:cNvPr id="8" name="Freeform 8"/>
            <p:cNvSpPr/>
            <p:nvPr/>
          </p:nvSpPr>
          <p:spPr>
            <a:xfrm>
              <a:off x="0" y="0"/>
              <a:ext cx="722673" cy="2079860"/>
            </a:xfrm>
            <a:custGeom>
              <a:avLst/>
              <a:gdLst/>
              <a:ahLst/>
              <a:cxnLst/>
              <a:rect l="l" t="t" r="r" b="b"/>
              <a:pathLst>
                <a:path w="722673" h="2079860">
                  <a:moveTo>
                    <a:pt x="0" y="0"/>
                  </a:moveTo>
                  <a:lnTo>
                    <a:pt x="722673" y="0"/>
                  </a:lnTo>
                  <a:lnTo>
                    <a:pt x="722673" y="2079860"/>
                  </a:lnTo>
                  <a:lnTo>
                    <a:pt x="0" y="2079860"/>
                  </a:lnTo>
                  <a:close/>
                </a:path>
              </a:pathLst>
            </a:custGeom>
            <a:solidFill>
              <a:srgbClr val="DFE5E8"/>
            </a:solidFill>
          </p:spPr>
        </p:sp>
        <p:sp>
          <p:nvSpPr>
            <p:cNvPr id="9" name="TextBox 9"/>
            <p:cNvSpPr txBox="1"/>
            <p:nvPr/>
          </p:nvSpPr>
          <p:spPr>
            <a:xfrm>
              <a:off x="0" y="-66675"/>
              <a:ext cx="722673" cy="2146535"/>
            </a:xfrm>
            <a:prstGeom prst="rect">
              <a:avLst/>
            </a:prstGeom>
          </p:spPr>
          <p:txBody>
            <a:bodyPr lIns="50800" tIns="50800" rIns="50800" bIns="50800" rtlCol="0" anchor="ctr"/>
            <a:lstStyle/>
            <a:p>
              <a:pPr algn="ctr">
                <a:lnSpc>
                  <a:spcPts val="3499"/>
                </a:lnSpc>
              </a:pPr>
              <a:endParaRPr/>
            </a:p>
          </p:txBody>
        </p:sp>
      </p:grpSp>
      <p:sp>
        <p:nvSpPr>
          <p:cNvPr id="10" name="TextBox 10"/>
          <p:cNvSpPr txBox="1"/>
          <p:nvPr/>
        </p:nvSpPr>
        <p:spPr>
          <a:xfrm>
            <a:off x="1028700" y="2326440"/>
            <a:ext cx="14382354" cy="5096837"/>
          </a:xfrm>
          <a:prstGeom prst="rect">
            <a:avLst/>
          </a:prstGeom>
        </p:spPr>
        <p:txBody>
          <a:bodyPr lIns="0" tIns="0" rIns="0" bIns="0" rtlCol="0" anchor="t">
            <a:spAutoFit/>
          </a:bodyPr>
          <a:lstStyle/>
          <a:p>
            <a:pPr>
              <a:lnSpc>
                <a:spcPts val="13211"/>
              </a:lnSpc>
            </a:pPr>
            <a:r>
              <a:rPr lang="en-US" sz="12703" spc="863">
                <a:solidFill>
                  <a:srgbClr val="000000"/>
                </a:solidFill>
                <a:latin typeface="RoxboroughCF Light"/>
              </a:rPr>
              <a:t>COMMUNITY HOUSING LAND TRUST OF RI</a:t>
            </a:r>
          </a:p>
        </p:txBody>
      </p:sp>
      <p:sp>
        <p:nvSpPr>
          <p:cNvPr id="11" name="AutoShape 11"/>
          <p:cNvSpPr/>
          <p:nvPr/>
        </p:nvSpPr>
        <p:spPr>
          <a:xfrm rot="-5400000">
            <a:off x="14968606" y="4677187"/>
            <a:ext cx="4076888" cy="0"/>
          </a:xfrm>
          <a:prstGeom prst="line">
            <a:avLst/>
          </a:prstGeom>
          <a:ln w="19050" cap="flat">
            <a:solidFill>
              <a:srgbClr val="4F8BBF"/>
            </a:solidFill>
            <a:prstDash val="solid"/>
            <a:headEnd type="none" w="sm" len="sm"/>
            <a:tailEnd type="none" w="sm" len="sm"/>
          </a:ln>
        </p:spPr>
      </p:sp>
      <p:sp>
        <p:nvSpPr>
          <p:cNvPr id="13" name="TextBox 13"/>
          <p:cNvSpPr txBox="1"/>
          <p:nvPr/>
        </p:nvSpPr>
        <p:spPr>
          <a:xfrm>
            <a:off x="11088699" y="8722360"/>
            <a:ext cx="6170601" cy="640080"/>
          </a:xfrm>
          <a:prstGeom prst="rect">
            <a:avLst/>
          </a:prstGeom>
        </p:spPr>
        <p:txBody>
          <a:bodyPr lIns="0" tIns="0" rIns="0" bIns="0" rtlCol="0" anchor="t">
            <a:spAutoFit/>
          </a:bodyPr>
          <a:lstStyle/>
          <a:p>
            <a:pPr algn="r">
              <a:lnSpc>
                <a:spcPts val="2520"/>
              </a:lnSpc>
            </a:pPr>
            <a:r>
              <a:rPr lang="en-US" sz="1800">
                <a:solidFill>
                  <a:srgbClr val="FFFFFF"/>
                </a:solidFill>
                <a:latin typeface="Poppins"/>
              </a:rPr>
              <a:t>www.housingnetworkri.org/our-work-programs/</a:t>
            </a:r>
          </a:p>
          <a:p>
            <a:pPr algn="r">
              <a:lnSpc>
                <a:spcPts val="2520"/>
              </a:lnSpc>
            </a:pPr>
            <a:r>
              <a:rPr lang="en-US" sz="1800">
                <a:solidFill>
                  <a:srgbClr val="FFFFFF"/>
                </a:solidFill>
                <a:latin typeface="Poppins"/>
              </a:rPr>
              <a:t>community-housing-land-trust-of-rhode-island </a:t>
            </a:r>
          </a:p>
        </p:txBody>
      </p:sp>
      <p:sp>
        <p:nvSpPr>
          <p:cNvPr id="14" name="TextBox 14"/>
          <p:cNvSpPr txBox="1"/>
          <p:nvPr/>
        </p:nvSpPr>
        <p:spPr>
          <a:xfrm>
            <a:off x="1028700" y="8816975"/>
            <a:ext cx="7429500" cy="448841"/>
          </a:xfrm>
          <a:prstGeom prst="rect">
            <a:avLst/>
          </a:prstGeom>
        </p:spPr>
        <p:txBody>
          <a:bodyPr wrap="square" lIns="0" tIns="0" rIns="0" bIns="0" rtlCol="0" anchor="t">
            <a:spAutoFit/>
          </a:bodyPr>
          <a:lstStyle/>
          <a:p>
            <a:pPr>
              <a:lnSpc>
                <a:spcPts val="3499"/>
              </a:lnSpc>
            </a:pPr>
            <a:r>
              <a:rPr lang="en-US" sz="2499" dirty="0">
                <a:solidFill>
                  <a:srgbClr val="FFFFFF"/>
                </a:solidFill>
                <a:latin typeface="Poppins Italics"/>
              </a:rPr>
              <a:t>Presented by: Melina </a:t>
            </a:r>
            <a:r>
              <a:rPr lang="en-US" sz="2499" dirty="0" smtClean="0">
                <a:solidFill>
                  <a:srgbClr val="FFFFFF"/>
                </a:solidFill>
                <a:latin typeface="Poppins Italics"/>
              </a:rPr>
              <a:t>Lodge, Executive Director </a:t>
            </a:r>
            <a:endParaRPr lang="en-US" sz="2499" dirty="0">
              <a:solidFill>
                <a:srgbClr val="FFFFFF"/>
              </a:solidFill>
              <a:latin typeface="Poppins Italics"/>
            </a:endParaRPr>
          </a:p>
        </p:txBody>
      </p:sp>
      <p:sp>
        <p:nvSpPr>
          <p:cNvPr id="15" name="Freeform 15"/>
          <p:cNvSpPr/>
          <p:nvPr/>
        </p:nvSpPr>
        <p:spPr>
          <a:xfrm>
            <a:off x="16227052" y="531206"/>
            <a:ext cx="1559996" cy="1556838"/>
          </a:xfrm>
          <a:custGeom>
            <a:avLst/>
            <a:gdLst/>
            <a:ahLst/>
            <a:cxnLst/>
            <a:rect l="l" t="t" r="r" b="b"/>
            <a:pathLst>
              <a:path w="1559996" h="1556838">
                <a:moveTo>
                  <a:pt x="0" y="0"/>
                </a:moveTo>
                <a:lnTo>
                  <a:pt x="1559996" y="0"/>
                </a:lnTo>
                <a:lnTo>
                  <a:pt x="1559996" y="1556838"/>
                </a:lnTo>
                <a:lnTo>
                  <a:pt x="0" y="1556838"/>
                </a:lnTo>
                <a:lnTo>
                  <a:pt x="0" y="0"/>
                </a:lnTo>
                <a:close/>
              </a:path>
            </a:pathLst>
          </a:custGeom>
          <a:blipFill>
            <a:blip r:embed="rId3"/>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F8BBF"/>
        </a:solidFill>
        <a:effectLst/>
      </p:bgPr>
    </p:bg>
    <p:spTree>
      <p:nvGrpSpPr>
        <p:cNvPr id="1" name=""/>
        <p:cNvGrpSpPr/>
        <p:nvPr/>
      </p:nvGrpSpPr>
      <p:grpSpPr>
        <a:xfrm>
          <a:off x="0" y="0"/>
          <a:ext cx="0" cy="0"/>
          <a:chOff x="0" y="0"/>
          <a:chExt cx="0" cy="0"/>
        </a:xfrm>
      </p:grpSpPr>
      <p:grpSp>
        <p:nvGrpSpPr>
          <p:cNvPr id="2" name="Group 2"/>
          <p:cNvGrpSpPr/>
          <p:nvPr/>
        </p:nvGrpSpPr>
        <p:grpSpPr>
          <a:xfrm>
            <a:off x="0" y="3898021"/>
            <a:ext cx="19220470" cy="9343152"/>
            <a:chOff x="0" y="0"/>
            <a:chExt cx="5180823" cy="2512712"/>
          </a:xfrm>
        </p:grpSpPr>
        <p:sp>
          <p:nvSpPr>
            <p:cNvPr id="3" name="Freeform 3"/>
            <p:cNvSpPr/>
            <p:nvPr/>
          </p:nvSpPr>
          <p:spPr>
            <a:xfrm>
              <a:off x="0" y="0"/>
              <a:ext cx="5180823" cy="2512712"/>
            </a:xfrm>
            <a:custGeom>
              <a:avLst/>
              <a:gdLst/>
              <a:ahLst/>
              <a:cxnLst/>
              <a:rect l="l" t="t" r="r" b="b"/>
              <a:pathLst>
                <a:path w="5180823" h="2512712">
                  <a:moveTo>
                    <a:pt x="0" y="0"/>
                  </a:moveTo>
                  <a:lnTo>
                    <a:pt x="5180823" y="0"/>
                  </a:lnTo>
                  <a:lnTo>
                    <a:pt x="5180823" y="2512712"/>
                  </a:lnTo>
                  <a:lnTo>
                    <a:pt x="0" y="2512712"/>
                  </a:lnTo>
                  <a:close/>
                </a:path>
              </a:pathLst>
            </a:custGeom>
            <a:solidFill>
              <a:srgbClr val="FFFFFF"/>
            </a:solidFill>
          </p:spPr>
        </p:sp>
        <p:sp>
          <p:nvSpPr>
            <p:cNvPr id="4" name="TextBox 4"/>
            <p:cNvSpPr txBox="1"/>
            <p:nvPr/>
          </p:nvSpPr>
          <p:spPr>
            <a:xfrm>
              <a:off x="0" y="-66675"/>
              <a:ext cx="5180823" cy="2579387"/>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13940986" y="-276882"/>
            <a:ext cx="4582615" cy="4989715"/>
            <a:chOff x="0" y="0"/>
            <a:chExt cx="1206944" cy="1314164"/>
          </a:xfrm>
        </p:grpSpPr>
        <p:sp>
          <p:nvSpPr>
            <p:cNvPr id="6" name="Freeform 6"/>
            <p:cNvSpPr/>
            <p:nvPr/>
          </p:nvSpPr>
          <p:spPr>
            <a:xfrm>
              <a:off x="0" y="0"/>
              <a:ext cx="1206944" cy="1314164"/>
            </a:xfrm>
            <a:custGeom>
              <a:avLst/>
              <a:gdLst/>
              <a:ahLst/>
              <a:cxnLst/>
              <a:rect l="l" t="t" r="r" b="b"/>
              <a:pathLst>
                <a:path w="1206944" h="1314164">
                  <a:moveTo>
                    <a:pt x="0" y="0"/>
                  </a:moveTo>
                  <a:lnTo>
                    <a:pt x="1206944" y="0"/>
                  </a:lnTo>
                  <a:lnTo>
                    <a:pt x="1206944" y="1314164"/>
                  </a:lnTo>
                  <a:lnTo>
                    <a:pt x="0" y="1314164"/>
                  </a:lnTo>
                  <a:close/>
                </a:path>
              </a:pathLst>
            </a:custGeom>
            <a:solidFill>
              <a:srgbClr val="F7F7F7"/>
            </a:solidFill>
          </p:spPr>
        </p:sp>
        <p:sp>
          <p:nvSpPr>
            <p:cNvPr id="7" name="TextBox 7"/>
            <p:cNvSpPr txBox="1"/>
            <p:nvPr/>
          </p:nvSpPr>
          <p:spPr>
            <a:xfrm>
              <a:off x="0" y="-66675"/>
              <a:ext cx="1206944" cy="1380839"/>
            </a:xfrm>
            <a:prstGeom prst="rect">
              <a:avLst/>
            </a:prstGeom>
          </p:spPr>
          <p:txBody>
            <a:bodyPr lIns="50800" tIns="50800" rIns="50800" bIns="50800" rtlCol="0" anchor="ctr"/>
            <a:lstStyle/>
            <a:p>
              <a:pPr algn="ctr">
                <a:lnSpc>
                  <a:spcPts val="3499"/>
                </a:lnSpc>
              </a:pPr>
              <a:endParaRPr/>
            </a:p>
          </p:txBody>
        </p:sp>
      </p:grpSp>
      <p:grpSp>
        <p:nvGrpSpPr>
          <p:cNvPr id="9" name="Group 9"/>
          <p:cNvGrpSpPr/>
          <p:nvPr/>
        </p:nvGrpSpPr>
        <p:grpSpPr>
          <a:xfrm>
            <a:off x="13456644" y="3898021"/>
            <a:ext cx="471203" cy="6586280"/>
            <a:chOff x="0" y="0"/>
            <a:chExt cx="124103" cy="1734658"/>
          </a:xfrm>
        </p:grpSpPr>
        <p:sp>
          <p:nvSpPr>
            <p:cNvPr id="10" name="Freeform 10"/>
            <p:cNvSpPr/>
            <p:nvPr/>
          </p:nvSpPr>
          <p:spPr>
            <a:xfrm>
              <a:off x="0" y="0"/>
              <a:ext cx="124103" cy="1734658"/>
            </a:xfrm>
            <a:custGeom>
              <a:avLst/>
              <a:gdLst/>
              <a:ahLst/>
              <a:cxnLst/>
              <a:rect l="l" t="t" r="r" b="b"/>
              <a:pathLst>
                <a:path w="124103" h="1734658">
                  <a:moveTo>
                    <a:pt x="0" y="0"/>
                  </a:moveTo>
                  <a:lnTo>
                    <a:pt x="124103" y="0"/>
                  </a:lnTo>
                  <a:lnTo>
                    <a:pt x="124103" y="1734658"/>
                  </a:lnTo>
                  <a:lnTo>
                    <a:pt x="0" y="1734658"/>
                  </a:lnTo>
                  <a:close/>
                </a:path>
              </a:pathLst>
            </a:custGeom>
            <a:solidFill>
              <a:srgbClr val="DFE5E8"/>
            </a:solidFill>
          </p:spPr>
        </p:sp>
        <p:sp>
          <p:nvSpPr>
            <p:cNvPr id="11" name="TextBox 11"/>
            <p:cNvSpPr txBox="1"/>
            <p:nvPr/>
          </p:nvSpPr>
          <p:spPr>
            <a:xfrm>
              <a:off x="0" y="-66675"/>
              <a:ext cx="124103" cy="1801333"/>
            </a:xfrm>
            <a:prstGeom prst="rect">
              <a:avLst/>
            </a:prstGeom>
          </p:spPr>
          <p:txBody>
            <a:bodyPr lIns="50800" tIns="50800" rIns="50800" bIns="50800" rtlCol="0" anchor="ctr"/>
            <a:lstStyle/>
            <a:p>
              <a:pPr algn="ctr">
                <a:lnSpc>
                  <a:spcPts val="3499"/>
                </a:lnSpc>
              </a:pPr>
              <a:endParaRPr/>
            </a:p>
          </p:txBody>
        </p:sp>
      </p:grpSp>
      <p:sp>
        <p:nvSpPr>
          <p:cNvPr id="12" name="Freeform 12"/>
          <p:cNvSpPr/>
          <p:nvPr/>
        </p:nvSpPr>
        <p:spPr>
          <a:xfrm>
            <a:off x="9144000" y="501332"/>
            <a:ext cx="2728228" cy="2722705"/>
          </a:xfrm>
          <a:custGeom>
            <a:avLst/>
            <a:gdLst/>
            <a:ahLst/>
            <a:cxnLst/>
            <a:rect l="l" t="t" r="r" b="b"/>
            <a:pathLst>
              <a:path w="2728228" h="2722705">
                <a:moveTo>
                  <a:pt x="0" y="0"/>
                </a:moveTo>
                <a:lnTo>
                  <a:pt x="2728228" y="0"/>
                </a:lnTo>
                <a:lnTo>
                  <a:pt x="2728228" y="2722705"/>
                </a:lnTo>
                <a:lnTo>
                  <a:pt x="0" y="2722705"/>
                </a:lnTo>
                <a:lnTo>
                  <a:pt x="0" y="0"/>
                </a:lnTo>
                <a:close/>
              </a:path>
            </a:pathLst>
          </a:custGeom>
          <a:blipFill>
            <a:blip r:embed="rId2"/>
            <a:stretch>
              <a:fillRect/>
            </a:stretch>
          </a:blipFill>
        </p:spPr>
      </p:sp>
      <p:sp>
        <p:nvSpPr>
          <p:cNvPr id="13" name="TextBox 13"/>
          <p:cNvSpPr txBox="1"/>
          <p:nvPr/>
        </p:nvSpPr>
        <p:spPr>
          <a:xfrm>
            <a:off x="728623" y="4112687"/>
            <a:ext cx="12976762" cy="461280"/>
          </a:xfrm>
          <a:prstGeom prst="rect">
            <a:avLst/>
          </a:prstGeom>
        </p:spPr>
        <p:txBody>
          <a:bodyPr lIns="0" tIns="0" rIns="0" bIns="0" rtlCol="0" anchor="t">
            <a:spAutoFit/>
          </a:bodyPr>
          <a:lstStyle/>
          <a:p>
            <a:pPr marL="0" lvl="0" indent="0" algn="l">
              <a:lnSpc>
                <a:spcPts val="3888"/>
              </a:lnSpc>
            </a:pPr>
            <a:r>
              <a:rPr lang="en-US" sz="2400" u="none" strike="noStrike" dirty="0" smtClean="0">
                <a:solidFill>
                  <a:srgbClr val="393939"/>
                </a:solidFill>
                <a:latin typeface="Poppins"/>
              </a:rPr>
              <a:t> </a:t>
            </a:r>
            <a:endParaRPr lang="en-US" sz="2400" u="none" strike="noStrike" dirty="0">
              <a:solidFill>
                <a:srgbClr val="393939"/>
              </a:solidFill>
              <a:latin typeface="Poppins"/>
            </a:endParaRPr>
          </a:p>
        </p:txBody>
      </p:sp>
      <p:sp>
        <p:nvSpPr>
          <p:cNvPr id="14" name="TextBox 14"/>
          <p:cNvSpPr txBox="1"/>
          <p:nvPr/>
        </p:nvSpPr>
        <p:spPr>
          <a:xfrm>
            <a:off x="846352" y="9470918"/>
            <a:ext cx="6370652" cy="640080"/>
          </a:xfrm>
          <a:prstGeom prst="rect">
            <a:avLst/>
          </a:prstGeom>
        </p:spPr>
        <p:txBody>
          <a:bodyPr lIns="0" tIns="0" rIns="0" bIns="0" rtlCol="0" anchor="t">
            <a:spAutoFit/>
          </a:bodyPr>
          <a:lstStyle/>
          <a:p>
            <a:pPr>
              <a:lnSpc>
                <a:spcPts val="2520"/>
              </a:lnSpc>
            </a:pPr>
            <a:r>
              <a:rPr lang="en-US" sz="1800" dirty="0">
                <a:solidFill>
                  <a:srgbClr val="393939"/>
                </a:solidFill>
                <a:latin typeface="Poppins"/>
              </a:rPr>
              <a:t>www.housingnetworkri.org/our-work-programs/</a:t>
            </a:r>
          </a:p>
          <a:p>
            <a:pPr>
              <a:lnSpc>
                <a:spcPts val="2520"/>
              </a:lnSpc>
            </a:pPr>
            <a:r>
              <a:rPr lang="en-US" sz="1800" dirty="0">
                <a:solidFill>
                  <a:srgbClr val="393939"/>
                </a:solidFill>
                <a:latin typeface="Poppins"/>
              </a:rPr>
              <a:t>community-housing-land-trust-of-</a:t>
            </a:r>
            <a:r>
              <a:rPr lang="en-US" sz="1800" dirty="0" err="1">
                <a:solidFill>
                  <a:srgbClr val="393939"/>
                </a:solidFill>
                <a:latin typeface="Poppins"/>
              </a:rPr>
              <a:t>rhode</a:t>
            </a:r>
            <a:r>
              <a:rPr lang="en-US" sz="1800" dirty="0">
                <a:solidFill>
                  <a:srgbClr val="393939"/>
                </a:solidFill>
                <a:latin typeface="Poppins"/>
              </a:rPr>
              <a:t>-island</a:t>
            </a:r>
          </a:p>
        </p:txBody>
      </p:sp>
      <p:grpSp>
        <p:nvGrpSpPr>
          <p:cNvPr id="15" name="Group 15"/>
          <p:cNvGrpSpPr/>
          <p:nvPr/>
        </p:nvGrpSpPr>
        <p:grpSpPr>
          <a:xfrm>
            <a:off x="13927847" y="3898021"/>
            <a:ext cx="4347014" cy="6586280"/>
            <a:chOff x="0" y="0"/>
            <a:chExt cx="673466" cy="1020387"/>
          </a:xfrm>
        </p:grpSpPr>
        <p:sp>
          <p:nvSpPr>
            <p:cNvPr id="16" name="Freeform 16"/>
            <p:cNvSpPr/>
            <p:nvPr/>
          </p:nvSpPr>
          <p:spPr>
            <a:xfrm>
              <a:off x="0" y="0"/>
              <a:ext cx="673466" cy="1020387"/>
            </a:xfrm>
            <a:custGeom>
              <a:avLst/>
              <a:gdLst/>
              <a:ahLst/>
              <a:cxnLst/>
              <a:rect l="l" t="t" r="r" b="b"/>
              <a:pathLst>
                <a:path w="673466" h="1020387">
                  <a:moveTo>
                    <a:pt x="0" y="0"/>
                  </a:moveTo>
                  <a:lnTo>
                    <a:pt x="673466" y="0"/>
                  </a:lnTo>
                  <a:lnTo>
                    <a:pt x="673466" y="1020387"/>
                  </a:lnTo>
                  <a:lnTo>
                    <a:pt x="0" y="1020387"/>
                  </a:lnTo>
                  <a:close/>
                </a:path>
              </a:pathLst>
            </a:custGeom>
            <a:blipFill>
              <a:blip r:embed="rId3"/>
              <a:stretch>
                <a:fillRect l="-56124" r="-45892"/>
              </a:stretch>
            </a:blipFill>
          </p:spPr>
        </p:sp>
      </p:grpSp>
      <p:grpSp>
        <p:nvGrpSpPr>
          <p:cNvPr id="17" name="Group 17"/>
          <p:cNvGrpSpPr/>
          <p:nvPr/>
        </p:nvGrpSpPr>
        <p:grpSpPr>
          <a:xfrm>
            <a:off x="13675680" y="1918722"/>
            <a:ext cx="8506716" cy="11956308"/>
            <a:chOff x="-44046" y="-38100"/>
            <a:chExt cx="4031769" cy="5690375"/>
          </a:xfrm>
        </p:grpSpPr>
        <p:sp>
          <p:nvSpPr>
            <p:cNvPr id="18" name="Freeform 18"/>
            <p:cNvSpPr/>
            <p:nvPr/>
          </p:nvSpPr>
          <p:spPr>
            <a:xfrm>
              <a:off x="-44046" y="776738"/>
              <a:ext cx="3987723" cy="4875537"/>
            </a:xfrm>
            <a:custGeom>
              <a:avLst/>
              <a:gdLst/>
              <a:ahLst/>
              <a:cxnLst/>
              <a:rect l="l" t="t" r="r" b="b"/>
              <a:pathLst>
                <a:path w="3987723" h="4875537">
                  <a:moveTo>
                    <a:pt x="0" y="0"/>
                  </a:moveTo>
                  <a:lnTo>
                    <a:pt x="3987723" y="0"/>
                  </a:lnTo>
                  <a:lnTo>
                    <a:pt x="3987723" y="4875537"/>
                  </a:lnTo>
                  <a:lnTo>
                    <a:pt x="0" y="4875537"/>
                  </a:lnTo>
                  <a:close/>
                </a:path>
              </a:pathLst>
            </a:custGeom>
            <a:solidFill>
              <a:srgbClr val="4F8BBF">
                <a:alpha val="40000"/>
              </a:srgbClr>
            </a:solidFill>
          </p:spPr>
        </p:sp>
        <p:sp>
          <p:nvSpPr>
            <p:cNvPr id="19" name="TextBox 19"/>
            <p:cNvSpPr txBox="1"/>
            <p:nvPr/>
          </p:nvSpPr>
          <p:spPr>
            <a:xfrm>
              <a:off x="0" y="-38100"/>
              <a:ext cx="3987723" cy="4913637"/>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728623" y="521467"/>
            <a:ext cx="9772176" cy="2702570"/>
          </a:xfrm>
          <a:prstGeom prst="rect">
            <a:avLst/>
          </a:prstGeom>
        </p:spPr>
        <p:txBody>
          <a:bodyPr lIns="0" tIns="0" rIns="0" bIns="0" rtlCol="0" anchor="t">
            <a:spAutoFit/>
          </a:bodyPr>
          <a:lstStyle/>
          <a:p>
            <a:pPr>
              <a:lnSpc>
                <a:spcPts val="10400"/>
              </a:lnSpc>
            </a:pPr>
            <a:r>
              <a:rPr lang="en-US" sz="10400">
                <a:solidFill>
                  <a:srgbClr val="FFFFFF"/>
                </a:solidFill>
                <a:latin typeface="RoxboroughCF Light"/>
              </a:rPr>
              <a:t>ABOUT</a:t>
            </a:r>
          </a:p>
          <a:p>
            <a:pPr>
              <a:lnSpc>
                <a:spcPts val="10400"/>
              </a:lnSpc>
            </a:pPr>
            <a:r>
              <a:rPr lang="en-US" sz="10400">
                <a:solidFill>
                  <a:srgbClr val="FFFFFF"/>
                </a:solidFill>
                <a:latin typeface="RoxboroughCF Light"/>
              </a:rPr>
              <a:t>CHLT RI</a:t>
            </a:r>
          </a:p>
        </p:txBody>
      </p:sp>
      <p:sp>
        <p:nvSpPr>
          <p:cNvPr id="22" name="Rectangle 21"/>
          <p:cNvSpPr/>
          <p:nvPr/>
        </p:nvSpPr>
        <p:spPr>
          <a:xfrm>
            <a:off x="454342" y="4341214"/>
            <a:ext cx="12279893" cy="4832092"/>
          </a:xfrm>
          <a:prstGeom prst="rect">
            <a:avLst/>
          </a:prstGeom>
        </p:spPr>
        <p:txBody>
          <a:bodyPr wrap="square">
            <a:spAutoFit/>
          </a:bodyPr>
          <a:lstStyle/>
          <a:p>
            <a:r>
              <a:rPr lang="en-US" sz="2800" dirty="0">
                <a:solidFill>
                  <a:srgbClr val="5C6668"/>
                </a:solidFill>
                <a:latin typeface="Poppins" panose="020B0604020202020204" charset="0"/>
                <a:cs typeface="Poppins" panose="020B0604020202020204" charset="0"/>
              </a:rPr>
              <a:t>The </a:t>
            </a:r>
            <a:r>
              <a:rPr lang="en-US" sz="2800" b="1" dirty="0">
                <a:solidFill>
                  <a:srgbClr val="5C6668"/>
                </a:solidFill>
                <a:latin typeface="Poppins" panose="020B0604020202020204" charset="0"/>
                <a:cs typeface="Poppins" panose="020B0604020202020204" charset="0"/>
              </a:rPr>
              <a:t>Community Housing Land Trust of Rhode Island (CHLT)</a:t>
            </a:r>
            <a:r>
              <a:rPr lang="en-US" sz="2800" dirty="0">
                <a:solidFill>
                  <a:srgbClr val="5C6668"/>
                </a:solidFill>
                <a:latin typeface="Poppins" panose="020B0604020202020204" charset="0"/>
                <a:cs typeface="Poppins" panose="020B0604020202020204" charset="0"/>
              </a:rPr>
              <a:t> is a non-profit affiliated with the Housing Network of Rhode Island with a mission to expand and maintain the supply of long-term affordable housing available for generations of Rhode </a:t>
            </a:r>
            <a:r>
              <a:rPr lang="en-US" sz="2800" dirty="0" smtClean="0">
                <a:solidFill>
                  <a:srgbClr val="5C6668"/>
                </a:solidFill>
                <a:latin typeface="Poppins" panose="020B0604020202020204" charset="0"/>
                <a:cs typeface="Poppins" panose="020B0604020202020204" charset="0"/>
              </a:rPr>
              <a:t>Islanders through the provision of high quality monitoring services and technical assistance.  </a:t>
            </a:r>
            <a:r>
              <a:rPr lang="en-US" sz="2800" dirty="0">
                <a:solidFill>
                  <a:srgbClr val="5C6668"/>
                </a:solidFill>
                <a:latin typeface="Poppins" panose="020B0604020202020204" charset="0"/>
                <a:cs typeface="Poppins" panose="020B0604020202020204" charset="0"/>
              </a:rPr>
              <a:t>CHLT partners with developers and municipalities throughout the state to develop affordable homes, utilizing various forms of public subsidy. Post construction, CHLT works with homeowners, tenants, rental property owners and property managers to support and maintain ongoing compliance for the duration of the deed-restricted period</a:t>
            </a:r>
            <a:r>
              <a:rPr lang="en-US" sz="2800" dirty="0" smtClean="0">
                <a:solidFill>
                  <a:srgbClr val="5C6668"/>
                </a:solidFill>
                <a:latin typeface="Poppins" panose="020B0604020202020204" charset="0"/>
                <a:cs typeface="Poppins" panose="020B0604020202020204"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7" name="TextBox 7"/>
          <p:cNvSpPr txBox="1"/>
          <p:nvPr/>
        </p:nvSpPr>
        <p:spPr>
          <a:xfrm>
            <a:off x="15278457" y="971550"/>
            <a:ext cx="1949349" cy="391795"/>
          </a:xfrm>
          <a:prstGeom prst="rect">
            <a:avLst/>
          </a:prstGeom>
        </p:spPr>
        <p:txBody>
          <a:bodyPr lIns="0" tIns="0" rIns="0" bIns="0" rtlCol="0" anchor="t">
            <a:spAutoFit/>
          </a:bodyPr>
          <a:lstStyle/>
          <a:p>
            <a:pPr algn="r">
              <a:lnSpc>
                <a:spcPts val="3080"/>
              </a:lnSpc>
            </a:pPr>
            <a:r>
              <a:rPr lang="en-US" sz="2200" dirty="0">
                <a:solidFill>
                  <a:srgbClr val="FFFFFF"/>
                </a:solidFill>
                <a:latin typeface="Poppins"/>
              </a:rPr>
              <a:t>Page </a:t>
            </a:r>
            <a:r>
              <a:rPr lang="en-US" sz="2200" dirty="0" smtClean="0">
                <a:solidFill>
                  <a:srgbClr val="FFFFFF"/>
                </a:solidFill>
                <a:latin typeface="Poppins"/>
              </a:rPr>
              <a:t>02</a:t>
            </a:r>
            <a:endParaRPr lang="en-US" sz="2200" dirty="0">
              <a:solidFill>
                <a:srgbClr val="FFFFFF"/>
              </a:solidFill>
              <a:latin typeface="Poppin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1774" r="58910"/>
          <a:stretch/>
        </p:blipFill>
        <p:spPr>
          <a:xfrm>
            <a:off x="15240" y="6061399"/>
            <a:ext cx="5882404" cy="4057109"/>
          </a:xfrm>
          <a:prstGeom prst="rect">
            <a:avLst/>
          </a:prstGeom>
        </p:spPr>
      </p:pic>
      <p:sp>
        <p:nvSpPr>
          <p:cNvPr id="12" name="TextBox 8"/>
          <p:cNvSpPr txBox="1"/>
          <p:nvPr/>
        </p:nvSpPr>
        <p:spPr>
          <a:xfrm>
            <a:off x="457200" y="155322"/>
            <a:ext cx="9753599" cy="1208023"/>
          </a:xfrm>
          <a:prstGeom prst="rect">
            <a:avLst/>
          </a:prstGeom>
        </p:spPr>
        <p:txBody>
          <a:bodyPr wrap="square" lIns="0" tIns="0" rIns="0" bIns="0" rtlCol="0" anchor="t">
            <a:spAutoFit/>
          </a:bodyPr>
          <a:lstStyle/>
          <a:p>
            <a:pPr>
              <a:lnSpc>
                <a:spcPts val="10780"/>
              </a:lnSpc>
            </a:pPr>
            <a:r>
              <a:rPr lang="en-US" sz="6000" dirty="0" smtClean="0">
                <a:solidFill>
                  <a:srgbClr val="A10A35"/>
                </a:solidFill>
                <a:latin typeface="RoxboroughCF"/>
              </a:rPr>
              <a:t>Sample Scenario</a:t>
            </a:r>
            <a:endParaRPr lang="en-US" sz="6000" dirty="0">
              <a:solidFill>
                <a:srgbClr val="A10A35"/>
              </a:solidFill>
              <a:latin typeface="RoxboroughCF"/>
            </a:endParaRPr>
          </a:p>
        </p:txBody>
      </p:sp>
      <p:sp>
        <p:nvSpPr>
          <p:cNvPr id="5" name="Rectangle 4"/>
          <p:cNvSpPr/>
          <p:nvPr/>
        </p:nvSpPr>
        <p:spPr>
          <a:xfrm>
            <a:off x="457199" y="1562100"/>
            <a:ext cx="17145001" cy="1200329"/>
          </a:xfrm>
          <a:prstGeom prst="rect">
            <a:avLst/>
          </a:prstGeom>
        </p:spPr>
        <p:txBody>
          <a:bodyPr wrap="square">
            <a:spAutoFit/>
          </a:bodyPr>
          <a:lstStyle/>
          <a:p>
            <a:r>
              <a:rPr lang="en-US" sz="3600" dirty="0" smtClean="0">
                <a:solidFill>
                  <a:srgbClr val="5C6668"/>
                </a:solidFill>
                <a:latin typeface="Poppins" panose="020B0604020202020204" charset="0"/>
                <a:cs typeface="Poppins" panose="020B0604020202020204" charset="0"/>
              </a:rPr>
              <a:t>Developer A builds and sells a 2-bedroom, 120% AMI deed-restricted condo located in East Greenwich, Rhode Island. </a:t>
            </a:r>
            <a:endParaRPr lang="en-US" sz="3600" dirty="0">
              <a:solidFill>
                <a:srgbClr val="5C6668"/>
              </a:solidFill>
              <a:latin typeface="Poppins" panose="020B0604020202020204" charset="0"/>
              <a:cs typeface="Poppins" panose="020B0604020202020204" charset="0"/>
            </a:endParaRPr>
          </a:p>
        </p:txBody>
      </p:sp>
      <p:sp>
        <p:nvSpPr>
          <p:cNvPr id="9" name="Rectangle 8"/>
          <p:cNvSpPr/>
          <p:nvPr/>
        </p:nvSpPr>
        <p:spPr>
          <a:xfrm>
            <a:off x="524959" y="3457806"/>
            <a:ext cx="17009480" cy="954107"/>
          </a:xfrm>
          <a:prstGeom prst="rect">
            <a:avLst/>
          </a:prstGeom>
        </p:spPr>
        <p:txBody>
          <a:bodyPr wrap="square">
            <a:spAutoFit/>
          </a:bodyPr>
          <a:lstStyle/>
          <a:p>
            <a:r>
              <a:rPr lang="en-US" sz="2800" dirty="0" smtClean="0">
                <a:solidFill>
                  <a:srgbClr val="5C6668"/>
                </a:solidFill>
                <a:latin typeface="Poppins" panose="020B0604020202020204" charset="0"/>
                <a:cs typeface="Poppins" panose="020B0604020202020204" charset="0"/>
              </a:rPr>
              <a:t>Based on 2025 income limits for a household of three people (number of bedrooms plus one person), we would use </a:t>
            </a:r>
            <a:r>
              <a:rPr lang="en-US" sz="2800" b="1" dirty="0" smtClean="0">
                <a:solidFill>
                  <a:srgbClr val="5C6668"/>
                </a:solidFill>
                <a:latin typeface="Poppins" panose="020B0604020202020204" charset="0"/>
                <a:cs typeface="Poppins" panose="020B0604020202020204" charset="0"/>
              </a:rPr>
              <a:t>$123,480 </a:t>
            </a:r>
            <a:r>
              <a:rPr lang="en-US" sz="2800" dirty="0" smtClean="0">
                <a:solidFill>
                  <a:srgbClr val="5C6668"/>
                </a:solidFill>
                <a:latin typeface="Poppins" panose="020B0604020202020204" charset="0"/>
                <a:cs typeface="Poppins" panose="020B0604020202020204" charset="0"/>
              </a:rPr>
              <a:t>annual income as the basis for our resale price calculation</a:t>
            </a:r>
            <a:endParaRPr lang="en-US" sz="2800" dirty="0">
              <a:solidFill>
                <a:srgbClr val="5C6668"/>
              </a:solidFill>
              <a:latin typeface="Poppins" panose="020B0604020202020204" charset="0"/>
              <a:cs typeface="Poppins" panose="020B0604020202020204" charset="0"/>
            </a:endParaRPr>
          </a:p>
        </p:txBody>
      </p:sp>
      <p:sp>
        <p:nvSpPr>
          <p:cNvPr id="14" name="Rectangle 13"/>
          <p:cNvSpPr/>
          <p:nvPr/>
        </p:nvSpPr>
        <p:spPr>
          <a:xfrm>
            <a:off x="524959" y="2817948"/>
            <a:ext cx="9144000" cy="523220"/>
          </a:xfrm>
          <a:prstGeom prst="rect">
            <a:avLst/>
          </a:prstGeom>
        </p:spPr>
        <p:txBody>
          <a:bodyPr>
            <a:spAutoFit/>
          </a:bodyPr>
          <a:lstStyle/>
          <a:p>
            <a:r>
              <a:rPr lang="en-US" sz="2800" dirty="0" smtClean="0">
                <a:solidFill>
                  <a:srgbClr val="5C6668"/>
                </a:solidFill>
                <a:latin typeface="Poppins" panose="020B0604020202020204" charset="0"/>
                <a:cs typeface="Poppins" panose="020B0604020202020204" charset="0"/>
              </a:rPr>
              <a:t>The monthly condo fee is set at </a:t>
            </a:r>
            <a:r>
              <a:rPr lang="en-US" sz="2800" b="1" dirty="0" smtClean="0">
                <a:solidFill>
                  <a:srgbClr val="5C6668"/>
                </a:solidFill>
                <a:latin typeface="Poppins" panose="020B0604020202020204" charset="0"/>
                <a:cs typeface="Poppins" panose="020B0604020202020204" charset="0"/>
              </a:rPr>
              <a:t>$200</a:t>
            </a:r>
            <a:r>
              <a:rPr lang="en-US" sz="2800" dirty="0" smtClean="0">
                <a:solidFill>
                  <a:srgbClr val="5C6668"/>
                </a:solidFill>
                <a:latin typeface="Poppins" panose="020B0604020202020204" charset="0"/>
                <a:cs typeface="Poppins" panose="020B0604020202020204" charset="0"/>
              </a:rPr>
              <a:t>.</a:t>
            </a:r>
            <a:endParaRPr lang="en-US" sz="2800" dirty="0">
              <a:solidFill>
                <a:srgbClr val="5C6668"/>
              </a:solidFill>
              <a:latin typeface="Poppins" panose="020B0604020202020204" charset="0"/>
              <a:cs typeface="Poppins" panose="020B0604020202020204" charset="0"/>
            </a:endParaRPr>
          </a:p>
        </p:txBody>
      </p:sp>
      <p:sp>
        <p:nvSpPr>
          <p:cNvPr id="15" name="Rectangle 14"/>
          <p:cNvSpPr/>
          <p:nvPr/>
        </p:nvSpPr>
        <p:spPr>
          <a:xfrm>
            <a:off x="563059" y="4528058"/>
            <a:ext cx="16857081" cy="1384995"/>
          </a:xfrm>
          <a:prstGeom prst="rect">
            <a:avLst/>
          </a:prstGeom>
        </p:spPr>
        <p:txBody>
          <a:bodyPr wrap="square">
            <a:spAutoFit/>
          </a:bodyPr>
          <a:lstStyle/>
          <a:p>
            <a:r>
              <a:rPr lang="en-US" sz="2800" dirty="0" smtClean="0">
                <a:solidFill>
                  <a:srgbClr val="5C6668"/>
                </a:solidFill>
                <a:latin typeface="Poppins" panose="020B0604020202020204" charset="0"/>
                <a:cs typeface="Poppins" panose="020B0604020202020204" charset="0"/>
              </a:rPr>
              <a:t>From there, we establish what the maximum monthly housing costs would need to be in order to be affordable (</a:t>
            </a:r>
            <a:r>
              <a:rPr lang="en-US" sz="2800" b="1" dirty="0" smtClean="0">
                <a:solidFill>
                  <a:srgbClr val="5C6668"/>
                </a:solidFill>
                <a:latin typeface="Poppins" panose="020B0604020202020204" charset="0"/>
                <a:cs typeface="Poppins" panose="020B0604020202020204" charset="0"/>
              </a:rPr>
              <a:t>30%</a:t>
            </a:r>
            <a:r>
              <a:rPr lang="en-US" sz="2800" dirty="0" smtClean="0">
                <a:solidFill>
                  <a:srgbClr val="5C6668"/>
                </a:solidFill>
                <a:latin typeface="Poppins" panose="020B0604020202020204" charset="0"/>
                <a:cs typeface="Poppins" panose="020B0604020202020204" charset="0"/>
              </a:rPr>
              <a:t>) at this level of income, which equals </a:t>
            </a:r>
            <a:r>
              <a:rPr lang="en-US" sz="2800" b="1" dirty="0" smtClean="0">
                <a:solidFill>
                  <a:srgbClr val="5C6668"/>
                </a:solidFill>
                <a:latin typeface="Poppins" panose="020B0604020202020204" charset="0"/>
                <a:cs typeface="Poppins" panose="020B0604020202020204" charset="0"/>
              </a:rPr>
              <a:t>$3,087</a:t>
            </a:r>
            <a:r>
              <a:rPr lang="en-US" sz="2800" dirty="0" smtClean="0">
                <a:solidFill>
                  <a:srgbClr val="5C6668"/>
                </a:solidFill>
                <a:latin typeface="Poppins" panose="020B0604020202020204" charset="0"/>
                <a:cs typeface="Poppins" panose="020B0604020202020204" charset="0"/>
              </a:rPr>
              <a:t> per month. This is the “whole pie.”</a:t>
            </a:r>
            <a:endParaRPr lang="en-US" sz="2800" dirty="0">
              <a:solidFill>
                <a:srgbClr val="5C6668"/>
              </a:solidFill>
              <a:latin typeface="Poppins" panose="020B0604020202020204" charset="0"/>
              <a:cs typeface="Poppins" panose="020B0604020202020204" charset="0"/>
            </a:endParaRPr>
          </a:p>
        </p:txBody>
      </p:sp>
      <p:sp>
        <p:nvSpPr>
          <p:cNvPr id="16" name="Rectangle 15"/>
          <p:cNvSpPr/>
          <p:nvPr/>
        </p:nvSpPr>
        <p:spPr>
          <a:xfrm>
            <a:off x="9906000" y="6935791"/>
            <a:ext cx="5889931" cy="2308324"/>
          </a:xfrm>
          <a:prstGeom prst="rect">
            <a:avLst/>
          </a:prstGeom>
        </p:spPr>
        <p:txBody>
          <a:bodyPr wrap="square">
            <a:spAutoFit/>
          </a:bodyPr>
          <a:lstStyle/>
          <a:p>
            <a:r>
              <a:rPr lang="en-US" sz="4800" dirty="0" smtClean="0">
                <a:solidFill>
                  <a:srgbClr val="5C6668"/>
                </a:solidFill>
                <a:latin typeface="Poppins" panose="020B0604020202020204" charset="0"/>
                <a:cs typeface="Poppins" panose="020B0604020202020204" charset="0"/>
              </a:rPr>
              <a:t>Maximum monthly housing costs: </a:t>
            </a:r>
            <a:r>
              <a:rPr lang="en-US" sz="4800" b="1" dirty="0" smtClean="0">
                <a:solidFill>
                  <a:srgbClr val="A10A35"/>
                </a:solidFill>
                <a:latin typeface="Poppins" panose="020B0604020202020204" charset="0"/>
                <a:cs typeface="Poppins" panose="020B0604020202020204" charset="0"/>
              </a:rPr>
              <a:t>$3,087</a:t>
            </a:r>
            <a:endParaRPr lang="en-US" sz="4800" b="1" dirty="0">
              <a:solidFill>
                <a:srgbClr val="A10A35"/>
              </a:solidFill>
              <a:latin typeface="Poppins" panose="020B0604020202020204" charset="0"/>
              <a:cs typeface="Poppins" panose="020B06040202020202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1270916" y="6147145"/>
            <a:ext cx="6096373" cy="3857860"/>
          </a:xfrm>
          <a:prstGeom prst="rect">
            <a:avLst/>
          </a:prstGeom>
        </p:spPr>
      </p:pic>
      <p:sp>
        <p:nvSpPr>
          <p:cNvPr id="16" name="TextBox 8"/>
          <p:cNvSpPr txBox="1"/>
          <p:nvPr/>
        </p:nvSpPr>
        <p:spPr>
          <a:xfrm>
            <a:off x="304800" y="-107876"/>
            <a:ext cx="17033873" cy="1131079"/>
          </a:xfrm>
          <a:prstGeom prst="rect">
            <a:avLst/>
          </a:prstGeom>
        </p:spPr>
        <p:txBody>
          <a:bodyPr wrap="square" lIns="0" tIns="0" rIns="0" bIns="0" rtlCol="0" anchor="t">
            <a:spAutoFit/>
          </a:bodyPr>
          <a:lstStyle/>
          <a:p>
            <a:pPr>
              <a:lnSpc>
                <a:spcPts val="10780"/>
              </a:lnSpc>
            </a:pPr>
            <a:r>
              <a:rPr lang="en-US" sz="4000" dirty="0" smtClean="0">
                <a:solidFill>
                  <a:srgbClr val="A10A35"/>
                </a:solidFill>
                <a:latin typeface="RoxboroughCF"/>
              </a:rPr>
              <a:t>Now, we start to carve out pieces of the pie</a:t>
            </a:r>
            <a:endParaRPr lang="en-US" sz="4000" dirty="0">
              <a:solidFill>
                <a:srgbClr val="A10A35"/>
              </a:solidFill>
              <a:latin typeface="RoxboroughCF"/>
            </a:endParaRPr>
          </a:p>
        </p:txBody>
      </p:sp>
      <p:graphicFrame>
        <p:nvGraphicFramePr>
          <p:cNvPr id="18" name="Chart 17"/>
          <p:cNvGraphicFramePr/>
          <p:nvPr>
            <p:extLst>
              <p:ext uri="{D42A27DB-BD31-4B8C-83A1-F6EECF244321}">
                <p14:modId xmlns:p14="http://schemas.microsoft.com/office/powerpoint/2010/main" val="2001415357"/>
              </p:ext>
            </p:extLst>
          </p:nvPr>
        </p:nvGraphicFramePr>
        <p:xfrm>
          <a:off x="0" y="1180663"/>
          <a:ext cx="16383000" cy="72394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968695" y="1854897"/>
            <a:ext cx="2750450" cy="1025355"/>
          </a:xfrm>
          <a:prstGeom prst="rect">
            <a:avLst/>
          </a:prstGeom>
          <a:noFill/>
        </p:spPr>
        <p:txBody>
          <a:bodyPr wrap="square" rtlCol="0">
            <a:spAutoFit/>
          </a:bodyPr>
          <a:lstStyle/>
          <a:p>
            <a:pPr algn="ctr"/>
            <a:r>
              <a:rPr lang="en-US" sz="2000" dirty="0">
                <a:solidFill>
                  <a:schemeClr val="tx1">
                    <a:lumMod val="65000"/>
                    <a:lumOff val="35000"/>
                  </a:schemeClr>
                </a:solidFill>
                <a:latin typeface="Poppins" panose="020B0604020202020204" charset="0"/>
                <a:cs typeface="Poppins" panose="020B0604020202020204" charset="0"/>
              </a:rPr>
              <a:t>Resulting maximum </a:t>
            </a:r>
          </a:p>
          <a:p>
            <a:pPr algn="ctr"/>
            <a:r>
              <a:rPr lang="en-US" sz="2000" dirty="0">
                <a:solidFill>
                  <a:schemeClr val="tx1">
                    <a:lumMod val="65000"/>
                    <a:lumOff val="35000"/>
                  </a:schemeClr>
                </a:solidFill>
                <a:latin typeface="Poppins" panose="020B0604020202020204" charset="0"/>
                <a:cs typeface="Poppins" panose="020B0604020202020204" charset="0"/>
              </a:rPr>
              <a:t>purchase price: </a:t>
            </a:r>
          </a:p>
          <a:p>
            <a:pPr algn="ctr"/>
            <a:r>
              <a:rPr lang="en-US" sz="2000" b="1" dirty="0" smtClean="0">
                <a:solidFill>
                  <a:schemeClr val="tx1">
                    <a:lumMod val="65000"/>
                    <a:lumOff val="35000"/>
                  </a:schemeClr>
                </a:solidFill>
                <a:latin typeface="Poppins" panose="020B0604020202020204" charset="0"/>
                <a:cs typeface="Poppins" panose="020B0604020202020204" charset="0"/>
              </a:rPr>
              <a:t>$336,576</a:t>
            </a:r>
            <a:endParaRPr lang="en-US" sz="2000" b="1" dirty="0">
              <a:solidFill>
                <a:schemeClr val="tx1">
                  <a:lumMod val="65000"/>
                  <a:lumOff val="35000"/>
                </a:schemeClr>
              </a:solidFill>
              <a:latin typeface="Poppins" panose="020B0604020202020204" charset="0"/>
              <a:cs typeface="Poppins" panose="020B0604020202020204" charset="0"/>
            </a:endParaRPr>
          </a:p>
        </p:txBody>
      </p:sp>
      <p:sp>
        <p:nvSpPr>
          <p:cNvPr id="6" name="Oval 5"/>
          <p:cNvSpPr/>
          <p:nvPr/>
        </p:nvSpPr>
        <p:spPr>
          <a:xfrm>
            <a:off x="13809466" y="1333955"/>
            <a:ext cx="3054829" cy="1852040"/>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7200" y="8420100"/>
            <a:ext cx="10654487" cy="1200329"/>
          </a:xfrm>
          <a:prstGeom prst="rect">
            <a:avLst/>
          </a:prstGeom>
        </p:spPr>
        <p:txBody>
          <a:bodyPr wrap="square">
            <a:spAutoFit/>
          </a:bodyPr>
          <a:lstStyle/>
          <a:p>
            <a:r>
              <a:rPr lang="en-US" sz="3600" dirty="0" smtClean="0">
                <a:solidFill>
                  <a:srgbClr val="5C6668"/>
                </a:solidFill>
                <a:latin typeface="Poppins" panose="020B0604020202020204" charset="0"/>
                <a:cs typeface="Poppins" panose="020B0604020202020204" charset="0"/>
              </a:rPr>
              <a:t>Mary Smith purchases the home for </a:t>
            </a:r>
            <a:r>
              <a:rPr lang="en-US" sz="3600" b="1" dirty="0" smtClean="0">
                <a:solidFill>
                  <a:srgbClr val="A10A35"/>
                </a:solidFill>
                <a:latin typeface="Poppins" panose="020B0604020202020204" charset="0"/>
                <a:cs typeface="Poppins" panose="020B0604020202020204" charset="0"/>
              </a:rPr>
              <a:t>$336,576 </a:t>
            </a:r>
            <a:r>
              <a:rPr lang="en-US" sz="3600" dirty="0" smtClean="0">
                <a:solidFill>
                  <a:srgbClr val="5C6668"/>
                </a:solidFill>
                <a:latin typeface="Poppins" panose="020B0604020202020204" charset="0"/>
                <a:cs typeface="Poppins" panose="020B0604020202020204" charset="0"/>
              </a:rPr>
              <a:t>and lives there very happily for five years. </a:t>
            </a:r>
            <a:endParaRPr lang="en-US" sz="3600" dirty="0">
              <a:solidFill>
                <a:srgbClr val="5C6668"/>
              </a:solidFill>
              <a:latin typeface="Poppins" panose="020B0604020202020204" charset="0"/>
              <a:cs typeface="Poppins" panose="020B0604020202020204" charset="0"/>
            </a:endParaRPr>
          </a:p>
        </p:txBody>
      </p:sp>
      <p:sp>
        <p:nvSpPr>
          <p:cNvPr id="9" name="Rectangle 1"/>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5901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graphicEl>
                                              <a:chart seriesIdx="-3" categoryIdx="-3" bldStep="gridLegend"/>
                                            </p:graphicEl>
                                          </p:spTgt>
                                        </p:tgtEl>
                                        <p:attrNameLst>
                                          <p:attrName>style.visibility</p:attrName>
                                        </p:attrNameLst>
                                      </p:cBhvr>
                                      <p:to>
                                        <p:strVal val="visible"/>
                                      </p:to>
                                    </p:set>
                                    <p:animEffect transition="in" filter="wheel(1)">
                                      <p:cBhvr>
                                        <p:cTn id="7" dur="2000"/>
                                        <p:tgtEl>
                                          <p:spTgt spid="1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graphicEl>
                                              <a:chart seriesIdx="-4" categoryIdx="0" bldStep="category"/>
                                            </p:graphicEl>
                                          </p:spTgt>
                                        </p:tgtEl>
                                        <p:attrNameLst>
                                          <p:attrName>style.visibility</p:attrName>
                                        </p:attrNameLst>
                                      </p:cBhvr>
                                      <p:to>
                                        <p:strVal val="visible"/>
                                      </p:to>
                                    </p:set>
                                    <p:animEffect transition="in" filter="wheel(1)">
                                      <p:cBhvr>
                                        <p:cTn id="12" dur="2000"/>
                                        <p:tgtEl>
                                          <p:spTgt spid="18">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8">
                                            <p:graphicEl>
                                              <a:chart seriesIdx="-4" categoryIdx="1" bldStep="category"/>
                                            </p:graphicEl>
                                          </p:spTgt>
                                        </p:tgtEl>
                                        <p:attrNameLst>
                                          <p:attrName>style.visibility</p:attrName>
                                        </p:attrNameLst>
                                      </p:cBhvr>
                                      <p:to>
                                        <p:strVal val="visible"/>
                                      </p:to>
                                    </p:set>
                                    <p:animEffect transition="in" filter="wheel(1)">
                                      <p:cBhvr>
                                        <p:cTn id="17" dur="2000"/>
                                        <p:tgtEl>
                                          <p:spTgt spid="18">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
                                            <p:graphicEl>
                                              <a:chart seriesIdx="-4" categoryIdx="2" bldStep="category"/>
                                            </p:graphicEl>
                                          </p:spTgt>
                                        </p:tgtEl>
                                        <p:attrNameLst>
                                          <p:attrName>style.visibility</p:attrName>
                                        </p:attrNameLst>
                                      </p:cBhvr>
                                      <p:to>
                                        <p:strVal val="visible"/>
                                      </p:to>
                                    </p:set>
                                    <p:animEffect transition="in" filter="wheel(1)">
                                      <p:cBhvr>
                                        <p:cTn id="22" dur="2000"/>
                                        <p:tgtEl>
                                          <p:spTgt spid="18">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8">
                                            <p:graphicEl>
                                              <a:chart seriesIdx="-4" categoryIdx="3" bldStep="category"/>
                                            </p:graphicEl>
                                          </p:spTgt>
                                        </p:tgtEl>
                                        <p:attrNameLst>
                                          <p:attrName>style.visibility</p:attrName>
                                        </p:attrNameLst>
                                      </p:cBhvr>
                                      <p:to>
                                        <p:strVal val="visible"/>
                                      </p:to>
                                    </p:set>
                                    <p:animEffect transition="in" filter="wheel(1)">
                                      <p:cBhvr>
                                        <p:cTn id="27" dur="2000"/>
                                        <p:tgtEl>
                                          <p:spTgt spid="18">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8">
                                            <p:graphicEl>
                                              <a:chart seriesIdx="-4" categoryIdx="4" bldStep="category"/>
                                            </p:graphicEl>
                                          </p:spTgt>
                                        </p:tgtEl>
                                        <p:attrNameLst>
                                          <p:attrName>style.visibility</p:attrName>
                                        </p:attrNameLst>
                                      </p:cBhvr>
                                      <p:to>
                                        <p:strVal val="visible"/>
                                      </p:to>
                                    </p:set>
                                    <p:animEffect transition="in" filter="wheel(1)">
                                      <p:cBhvr>
                                        <p:cTn id="32" dur="2000"/>
                                        <p:tgtEl>
                                          <p:spTgt spid="18">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Chart bld="category"/>
        </p:bldSub>
      </p:bldGraphic>
      <p:bldP spid="5" grpId="0"/>
      <p:bldP spid="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6" name="TextBox 8"/>
          <p:cNvSpPr txBox="1"/>
          <p:nvPr/>
        </p:nvSpPr>
        <p:spPr>
          <a:xfrm>
            <a:off x="627063" y="314688"/>
            <a:ext cx="17033873" cy="1231106"/>
          </a:xfrm>
          <a:prstGeom prst="rect">
            <a:avLst/>
          </a:prstGeom>
        </p:spPr>
        <p:txBody>
          <a:bodyPr wrap="square" lIns="0" tIns="0" rIns="0" bIns="0" rtlCol="0" anchor="t">
            <a:spAutoFit/>
          </a:bodyPr>
          <a:lstStyle/>
          <a:p>
            <a:r>
              <a:rPr lang="en-US" sz="4000" dirty="0">
                <a:solidFill>
                  <a:srgbClr val="A10A35"/>
                </a:solidFill>
                <a:latin typeface="RoxboroughCF"/>
              </a:rPr>
              <a:t>Now, let’s fast forward. Mary has decided to retire to Florida, and wishes to sell her affordable home in Rhode Island.</a:t>
            </a:r>
          </a:p>
        </p:txBody>
      </p:sp>
      <p:graphicFrame>
        <p:nvGraphicFramePr>
          <p:cNvPr id="18" name="Chart 17"/>
          <p:cNvGraphicFramePr/>
          <p:nvPr>
            <p:extLst>
              <p:ext uri="{D42A27DB-BD31-4B8C-83A1-F6EECF244321}">
                <p14:modId xmlns:p14="http://schemas.microsoft.com/office/powerpoint/2010/main" val="2990904028"/>
              </p:ext>
            </p:extLst>
          </p:nvPr>
        </p:nvGraphicFramePr>
        <p:xfrm>
          <a:off x="0" y="3703326"/>
          <a:ext cx="15925800" cy="695355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979544" y="4555501"/>
            <a:ext cx="2750450" cy="1025355"/>
          </a:xfrm>
          <a:prstGeom prst="rect">
            <a:avLst/>
          </a:prstGeom>
          <a:noFill/>
        </p:spPr>
        <p:txBody>
          <a:bodyPr wrap="square" rtlCol="0">
            <a:spAutoFit/>
          </a:bodyPr>
          <a:lstStyle/>
          <a:p>
            <a:pPr algn="ctr"/>
            <a:r>
              <a:rPr lang="en-US" sz="2000" dirty="0">
                <a:solidFill>
                  <a:schemeClr val="tx1">
                    <a:lumMod val="65000"/>
                    <a:lumOff val="35000"/>
                  </a:schemeClr>
                </a:solidFill>
                <a:latin typeface="Poppins" panose="020B0604020202020204" charset="0"/>
                <a:cs typeface="Poppins" panose="020B0604020202020204" charset="0"/>
              </a:rPr>
              <a:t>Resulting maximum </a:t>
            </a:r>
          </a:p>
          <a:p>
            <a:pPr algn="ctr"/>
            <a:r>
              <a:rPr lang="en-US" sz="2000" dirty="0" smtClean="0">
                <a:solidFill>
                  <a:schemeClr val="tx1">
                    <a:lumMod val="65000"/>
                    <a:lumOff val="35000"/>
                  </a:schemeClr>
                </a:solidFill>
                <a:latin typeface="Poppins" panose="020B0604020202020204" charset="0"/>
                <a:cs typeface="Poppins" panose="020B0604020202020204" charset="0"/>
              </a:rPr>
              <a:t>sales </a:t>
            </a:r>
            <a:r>
              <a:rPr lang="en-US" sz="2000" dirty="0">
                <a:solidFill>
                  <a:schemeClr val="tx1">
                    <a:lumMod val="65000"/>
                    <a:lumOff val="35000"/>
                  </a:schemeClr>
                </a:solidFill>
                <a:latin typeface="Poppins" panose="020B0604020202020204" charset="0"/>
                <a:cs typeface="Poppins" panose="020B0604020202020204" charset="0"/>
              </a:rPr>
              <a:t>price: </a:t>
            </a:r>
          </a:p>
          <a:p>
            <a:pPr algn="ctr"/>
            <a:r>
              <a:rPr lang="en-US" sz="2000" b="1" dirty="0" smtClean="0">
                <a:solidFill>
                  <a:schemeClr val="tx1">
                    <a:lumMod val="65000"/>
                    <a:lumOff val="35000"/>
                  </a:schemeClr>
                </a:solidFill>
                <a:latin typeface="Poppins" panose="020B0604020202020204" charset="0"/>
                <a:cs typeface="Poppins" panose="020B0604020202020204" charset="0"/>
              </a:rPr>
              <a:t>$301,234</a:t>
            </a:r>
            <a:endParaRPr lang="en-US" sz="2000" b="1" dirty="0">
              <a:solidFill>
                <a:schemeClr val="tx1">
                  <a:lumMod val="65000"/>
                  <a:lumOff val="35000"/>
                </a:schemeClr>
              </a:solidFill>
              <a:latin typeface="Poppins" panose="020B0604020202020204" charset="0"/>
              <a:cs typeface="Poppins" panose="020B0604020202020204" charset="0"/>
            </a:endParaRPr>
          </a:p>
        </p:txBody>
      </p:sp>
      <p:sp>
        <p:nvSpPr>
          <p:cNvPr id="6" name="Oval 5"/>
          <p:cNvSpPr/>
          <p:nvPr/>
        </p:nvSpPr>
        <p:spPr>
          <a:xfrm>
            <a:off x="13820315" y="4034559"/>
            <a:ext cx="3054829" cy="1852040"/>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93569" y="1658027"/>
            <a:ext cx="17067367" cy="2062103"/>
          </a:xfrm>
          <a:prstGeom prst="rect">
            <a:avLst/>
          </a:prstGeom>
        </p:spPr>
        <p:txBody>
          <a:bodyPr wrap="square">
            <a:spAutoFit/>
          </a:bodyPr>
          <a:lstStyle/>
          <a:p>
            <a:r>
              <a:rPr lang="en-US" sz="3200" dirty="0" smtClean="0">
                <a:solidFill>
                  <a:srgbClr val="5C6668"/>
                </a:solidFill>
                <a:latin typeface="Poppins" panose="020B0604020202020204" charset="0"/>
                <a:cs typeface="Poppins" panose="020B0604020202020204" charset="0"/>
              </a:rPr>
              <a:t>For the purpose of this exercise, we will assume income, condo content insurance</a:t>
            </a:r>
            <a:r>
              <a:rPr lang="en-US" sz="3200" dirty="0">
                <a:solidFill>
                  <a:srgbClr val="5C6668"/>
                </a:solidFill>
                <a:latin typeface="Poppins" panose="020B0604020202020204" charset="0"/>
                <a:cs typeface="Poppins" panose="020B0604020202020204" charset="0"/>
              </a:rPr>
              <a:t> </a:t>
            </a:r>
            <a:r>
              <a:rPr lang="en-US" sz="3200" dirty="0" smtClean="0">
                <a:solidFill>
                  <a:srgbClr val="5C6668"/>
                </a:solidFill>
                <a:latin typeface="Poppins" panose="020B0604020202020204" charset="0"/>
                <a:cs typeface="Poppins" panose="020B0604020202020204" charset="0"/>
              </a:rPr>
              <a:t>&amp; interest rates has remained the same – but condo fees have risen to </a:t>
            </a:r>
            <a:r>
              <a:rPr lang="en-US" sz="3200" b="1" dirty="0" smtClean="0">
                <a:solidFill>
                  <a:srgbClr val="5C6668"/>
                </a:solidFill>
                <a:latin typeface="Poppins" panose="020B0604020202020204" charset="0"/>
                <a:cs typeface="Poppins" panose="020B0604020202020204" charset="0"/>
              </a:rPr>
              <a:t>$500</a:t>
            </a:r>
            <a:r>
              <a:rPr lang="en-US" sz="3200" dirty="0" smtClean="0">
                <a:solidFill>
                  <a:srgbClr val="5C6668"/>
                </a:solidFill>
                <a:latin typeface="Poppins" panose="020B0604020202020204" charset="0"/>
                <a:cs typeface="Poppins" panose="020B0604020202020204" charset="0"/>
              </a:rPr>
              <a:t>.  PMI, taxes and PITI will change as part of the price calculation. </a:t>
            </a:r>
            <a:r>
              <a:rPr lang="en-US" sz="3200" dirty="0">
                <a:solidFill>
                  <a:srgbClr val="5C6668"/>
                </a:solidFill>
                <a:latin typeface="Poppins" panose="020B0604020202020204" charset="0"/>
                <a:cs typeface="Poppins" panose="020B0604020202020204" charset="0"/>
              </a:rPr>
              <a:t>The “whole pie” is still </a:t>
            </a:r>
            <a:r>
              <a:rPr lang="en-US" sz="3200" b="1" dirty="0">
                <a:solidFill>
                  <a:srgbClr val="5C6668"/>
                </a:solidFill>
                <a:latin typeface="Poppins" panose="020B0604020202020204" charset="0"/>
                <a:cs typeface="Poppins" panose="020B0604020202020204" charset="0"/>
              </a:rPr>
              <a:t>$</a:t>
            </a:r>
            <a:r>
              <a:rPr lang="en-US" sz="3200" b="1" dirty="0" smtClean="0">
                <a:solidFill>
                  <a:srgbClr val="5C6668"/>
                </a:solidFill>
                <a:latin typeface="Poppins" panose="020B0604020202020204" charset="0"/>
                <a:cs typeface="Poppins" panose="020B0604020202020204" charset="0"/>
              </a:rPr>
              <a:t>3,097</a:t>
            </a:r>
            <a:r>
              <a:rPr lang="en-US" sz="3200" dirty="0" smtClean="0">
                <a:solidFill>
                  <a:srgbClr val="5C6668"/>
                </a:solidFill>
                <a:latin typeface="Poppins" panose="020B0604020202020204" charset="0"/>
                <a:cs typeface="Poppins" panose="020B0604020202020204" charset="0"/>
              </a:rPr>
              <a:t>, but now divides up as follows:</a:t>
            </a:r>
            <a:endParaRPr lang="en-US" sz="3200" dirty="0">
              <a:solidFill>
                <a:srgbClr val="5C6668"/>
              </a:solidFill>
              <a:latin typeface="Poppins" panose="020B0604020202020204" charset="0"/>
              <a:cs typeface="Poppins" panose="020B0604020202020204" charset="0"/>
            </a:endParaRPr>
          </a:p>
        </p:txBody>
      </p:sp>
      <p:sp>
        <p:nvSpPr>
          <p:cNvPr id="9" name="Rectangle 1"/>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7437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8">
                                            <p:graphicEl>
                                              <a:chart seriesIdx="-3" categoryIdx="-3" bldStep="gridLegend"/>
                                            </p:graphicEl>
                                          </p:spTgt>
                                        </p:tgtEl>
                                        <p:attrNameLst>
                                          <p:attrName>style.visibility</p:attrName>
                                        </p:attrNameLst>
                                      </p:cBhvr>
                                      <p:to>
                                        <p:strVal val="visible"/>
                                      </p:to>
                                    </p:set>
                                    <p:animEffect transition="in" filter="wheel(1)">
                                      <p:cBhvr>
                                        <p:cTn id="20" dur="2000"/>
                                        <p:tgtEl>
                                          <p:spTgt spid="18">
                                            <p:graphicEl>
                                              <a:chart seriesIdx="-3" categoryIdx="-3" bldStep="gridLegen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8">
                                            <p:graphicEl>
                                              <a:chart seriesIdx="-4" categoryIdx="0" bldStep="category"/>
                                            </p:graphicEl>
                                          </p:spTgt>
                                        </p:tgtEl>
                                        <p:attrNameLst>
                                          <p:attrName>style.visibility</p:attrName>
                                        </p:attrNameLst>
                                      </p:cBhvr>
                                      <p:to>
                                        <p:strVal val="visible"/>
                                      </p:to>
                                    </p:set>
                                    <p:animEffect transition="in" filter="wheel(1)">
                                      <p:cBhvr>
                                        <p:cTn id="25" dur="2000"/>
                                        <p:tgtEl>
                                          <p:spTgt spid="18">
                                            <p:graphicEl>
                                              <a:chart seriesIdx="-4" categoryIdx="0" bldStep="category"/>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8">
                                            <p:graphicEl>
                                              <a:chart seriesIdx="-4" categoryIdx="1" bldStep="category"/>
                                            </p:graphicEl>
                                          </p:spTgt>
                                        </p:tgtEl>
                                        <p:attrNameLst>
                                          <p:attrName>style.visibility</p:attrName>
                                        </p:attrNameLst>
                                      </p:cBhvr>
                                      <p:to>
                                        <p:strVal val="visible"/>
                                      </p:to>
                                    </p:set>
                                    <p:animEffect transition="in" filter="wheel(1)">
                                      <p:cBhvr>
                                        <p:cTn id="30" dur="2000"/>
                                        <p:tgtEl>
                                          <p:spTgt spid="18">
                                            <p:graphicEl>
                                              <a:chart seriesIdx="-4" categoryIdx="1" bldStep="category"/>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8">
                                            <p:graphicEl>
                                              <a:chart seriesIdx="-4" categoryIdx="2" bldStep="category"/>
                                            </p:graphicEl>
                                          </p:spTgt>
                                        </p:tgtEl>
                                        <p:attrNameLst>
                                          <p:attrName>style.visibility</p:attrName>
                                        </p:attrNameLst>
                                      </p:cBhvr>
                                      <p:to>
                                        <p:strVal val="visible"/>
                                      </p:to>
                                    </p:set>
                                    <p:animEffect transition="in" filter="wheel(1)">
                                      <p:cBhvr>
                                        <p:cTn id="35" dur="2000"/>
                                        <p:tgtEl>
                                          <p:spTgt spid="18">
                                            <p:graphicEl>
                                              <a:chart seriesIdx="-4" categoryIdx="2" bldStep="category"/>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8">
                                            <p:graphicEl>
                                              <a:chart seriesIdx="-4" categoryIdx="3" bldStep="category"/>
                                            </p:graphicEl>
                                          </p:spTgt>
                                        </p:tgtEl>
                                        <p:attrNameLst>
                                          <p:attrName>style.visibility</p:attrName>
                                        </p:attrNameLst>
                                      </p:cBhvr>
                                      <p:to>
                                        <p:strVal val="visible"/>
                                      </p:to>
                                    </p:set>
                                    <p:animEffect transition="in" filter="wheel(1)">
                                      <p:cBhvr>
                                        <p:cTn id="40" dur="2000"/>
                                        <p:tgtEl>
                                          <p:spTgt spid="18">
                                            <p:graphicEl>
                                              <a:chart seriesIdx="-4" categoryIdx="3" bldStep="category"/>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8">
                                            <p:graphicEl>
                                              <a:chart seriesIdx="-4" categoryIdx="4" bldStep="category"/>
                                            </p:graphicEl>
                                          </p:spTgt>
                                        </p:tgtEl>
                                        <p:attrNameLst>
                                          <p:attrName>style.visibility</p:attrName>
                                        </p:attrNameLst>
                                      </p:cBhvr>
                                      <p:to>
                                        <p:strVal val="visible"/>
                                      </p:to>
                                    </p:set>
                                    <p:animEffect transition="in" filter="wheel(1)">
                                      <p:cBhvr>
                                        <p:cTn id="45" dur="2000"/>
                                        <p:tgtEl>
                                          <p:spTgt spid="18">
                                            <p:graphicEl>
                                              <a:chart seriesIdx="-4" categoryIdx="4" bldStep="category"/>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18" grpId="0" uiExpand="1">
        <p:bldSub>
          <a:bldChart bld="category"/>
        </p:bldSub>
      </p:bldGraphic>
      <p:bldP spid="5" grpId="0"/>
      <p:bldP spid="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7" name="TextBox 7"/>
          <p:cNvSpPr txBox="1"/>
          <p:nvPr/>
        </p:nvSpPr>
        <p:spPr>
          <a:xfrm>
            <a:off x="15278457" y="971550"/>
            <a:ext cx="1949349" cy="391795"/>
          </a:xfrm>
          <a:prstGeom prst="rect">
            <a:avLst/>
          </a:prstGeom>
        </p:spPr>
        <p:txBody>
          <a:bodyPr lIns="0" tIns="0" rIns="0" bIns="0" rtlCol="0" anchor="t">
            <a:spAutoFit/>
          </a:bodyPr>
          <a:lstStyle/>
          <a:p>
            <a:pPr algn="r">
              <a:lnSpc>
                <a:spcPts val="3080"/>
              </a:lnSpc>
            </a:pPr>
            <a:r>
              <a:rPr lang="en-US" sz="2200" dirty="0">
                <a:solidFill>
                  <a:srgbClr val="FFFFFF"/>
                </a:solidFill>
                <a:latin typeface="Poppins"/>
              </a:rPr>
              <a:t>Page </a:t>
            </a:r>
            <a:r>
              <a:rPr lang="en-US" sz="2200" dirty="0" smtClean="0">
                <a:solidFill>
                  <a:srgbClr val="FFFFFF"/>
                </a:solidFill>
                <a:latin typeface="Poppins"/>
              </a:rPr>
              <a:t>02</a:t>
            </a:r>
            <a:endParaRPr lang="en-US" sz="2200" dirty="0">
              <a:solidFill>
                <a:srgbClr val="FFFFFF"/>
              </a:solidFill>
              <a:latin typeface="Poppins"/>
            </a:endParaRPr>
          </a:p>
        </p:txBody>
      </p:sp>
      <p:graphicFrame>
        <p:nvGraphicFramePr>
          <p:cNvPr id="10" name="Chart 9"/>
          <p:cNvGraphicFramePr/>
          <p:nvPr>
            <p:extLst>
              <p:ext uri="{D42A27DB-BD31-4B8C-83A1-F6EECF244321}">
                <p14:modId xmlns:p14="http://schemas.microsoft.com/office/powerpoint/2010/main" val="452430459"/>
              </p:ext>
            </p:extLst>
          </p:nvPr>
        </p:nvGraphicFramePr>
        <p:xfrm>
          <a:off x="-159327" y="2018863"/>
          <a:ext cx="8610600" cy="7239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3634491494"/>
              </p:ext>
            </p:extLst>
          </p:nvPr>
        </p:nvGraphicFramePr>
        <p:xfrm>
          <a:off x="7772400" y="2101457"/>
          <a:ext cx="11430000" cy="7239437"/>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Right arrow - Free arrows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010259"/>
            <a:ext cx="2629115" cy="26291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04800" y="422797"/>
            <a:ext cx="17754600" cy="1754326"/>
          </a:xfrm>
          <a:prstGeom prst="rect">
            <a:avLst/>
          </a:prstGeom>
        </p:spPr>
        <p:txBody>
          <a:bodyPr wrap="square">
            <a:spAutoFit/>
          </a:bodyPr>
          <a:lstStyle/>
          <a:p>
            <a:r>
              <a:rPr lang="en-US" sz="3600" dirty="0" smtClean="0">
                <a:solidFill>
                  <a:srgbClr val="5C6668"/>
                </a:solidFill>
                <a:latin typeface="Poppins" panose="020B0604020202020204" charset="0"/>
                <a:cs typeface="Poppins" panose="020B0604020202020204" charset="0"/>
              </a:rPr>
              <a:t>While Mary Smith purchased her home for </a:t>
            </a:r>
            <a:r>
              <a:rPr lang="en-US" sz="3600" b="1" dirty="0" smtClean="0">
                <a:solidFill>
                  <a:srgbClr val="A10A35"/>
                </a:solidFill>
                <a:latin typeface="Poppins" panose="020B0604020202020204" charset="0"/>
                <a:cs typeface="Poppins" panose="020B0604020202020204" charset="0"/>
              </a:rPr>
              <a:t>$336,576 </a:t>
            </a:r>
            <a:r>
              <a:rPr lang="en-US" sz="3600" dirty="0" smtClean="0">
                <a:solidFill>
                  <a:srgbClr val="5C6668"/>
                </a:solidFill>
                <a:latin typeface="Poppins" panose="020B0604020202020204" charset="0"/>
                <a:cs typeface="Poppins" panose="020B0604020202020204" charset="0"/>
              </a:rPr>
              <a:t>now due to increases in the condo fees,  the maximum sales price for Mary’s home 5 years later would only be </a:t>
            </a:r>
            <a:r>
              <a:rPr lang="en-US" sz="3600" b="1" dirty="0" smtClean="0">
                <a:solidFill>
                  <a:srgbClr val="A10A35"/>
                </a:solidFill>
                <a:latin typeface="Poppins" panose="020B0604020202020204" charset="0"/>
                <a:cs typeface="Poppins" panose="020B0604020202020204" charset="0"/>
              </a:rPr>
              <a:t>$301,234</a:t>
            </a:r>
            <a:r>
              <a:rPr lang="en-US" sz="3600" b="1" dirty="0" smtClean="0">
                <a:solidFill>
                  <a:schemeClr val="tx1">
                    <a:lumMod val="65000"/>
                    <a:lumOff val="35000"/>
                  </a:schemeClr>
                </a:solidFill>
                <a:latin typeface="Poppins" panose="020B0604020202020204" charset="0"/>
                <a:cs typeface="Poppins" panose="020B0604020202020204" charset="0"/>
              </a:rPr>
              <a:t>.</a:t>
            </a:r>
          </a:p>
        </p:txBody>
      </p:sp>
      <p:sp>
        <p:nvSpPr>
          <p:cNvPr id="2" name="TextBox 1"/>
          <p:cNvSpPr txBox="1"/>
          <p:nvPr/>
        </p:nvSpPr>
        <p:spPr>
          <a:xfrm>
            <a:off x="4572000" y="9073082"/>
            <a:ext cx="9372600" cy="923330"/>
          </a:xfrm>
          <a:prstGeom prst="rect">
            <a:avLst/>
          </a:prstGeom>
          <a:noFill/>
        </p:spPr>
        <p:txBody>
          <a:bodyPr wrap="square" rtlCol="0">
            <a:spAutoFit/>
          </a:bodyPr>
          <a:lstStyle/>
          <a:p>
            <a:r>
              <a:rPr lang="en-US" b="1" dirty="0">
                <a:solidFill>
                  <a:schemeClr val="tx1">
                    <a:lumMod val="65000"/>
                    <a:lumOff val="35000"/>
                  </a:schemeClr>
                </a:solidFill>
                <a:latin typeface="Poppins" panose="020B0604020202020204" charset="0"/>
                <a:cs typeface="Poppins" panose="020B0604020202020204" charset="0"/>
              </a:rPr>
              <a:t>Please note that this scenario is meant to illustrate the </a:t>
            </a:r>
            <a:r>
              <a:rPr lang="en-US" b="1" dirty="0" smtClean="0">
                <a:solidFill>
                  <a:schemeClr val="tx1">
                    <a:lumMod val="65000"/>
                    <a:lumOff val="35000"/>
                  </a:schemeClr>
                </a:solidFill>
                <a:latin typeface="Poppins" panose="020B0604020202020204" charset="0"/>
                <a:cs typeface="Poppins" panose="020B0604020202020204" charset="0"/>
              </a:rPr>
              <a:t>how </a:t>
            </a:r>
            <a:r>
              <a:rPr lang="en-US" b="1" dirty="0">
                <a:solidFill>
                  <a:schemeClr val="tx1">
                    <a:lumMod val="65000"/>
                    <a:lumOff val="35000"/>
                  </a:schemeClr>
                </a:solidFill>
                <a:latin typeface="Poppins" panose="020B0604020202020204" charset="0"/>
                <a:cs typeface="Poppins" panose="020B0604020202020204" charset="0"/>
              </a:rPr>
              <a:t>rising condo fees can impact </a:t>
            </a:r>
            <a:r>
              <a:rPr lang="en-US" b="1" dirty="0" smtClean="0">
                <a:solidFill>
                  <a:schemeClr val="tx1">
                    <a:lumMod val="65000"/>
                    <a:lumOff val="35000"/>
                  </a:schemeClr>
                </a:solidFill>
                <a:latin typeface="Poppins" panose="020B0604020202020204" charset="0"/>
                <a:cs typeface="Poppins" panose="020B0604020202020204" charset="0"/>
              </a:rPr>
              <a:t>pricing and </a:t>
            </a:r>
            <a:r>
              <a:rPr lang="en-US" b="1" dirty="0">
                <a:solidFill>
                  <a:schemeClr val="tx1">
                    <a:lumMod val="65000"/>
                    <a:lumOff val="35000"/>
                  </a:schemeClr>
                </a:solidFill>
                <a:latin typeface="Poppins" panose="020B0604020202020204" charset="0"/>
                <a:cs typeface="Poppins" panose="020B0604020202020204" charset="0"/>
              </a:rPr>
              <a:t>is not </a:t>
            </a:r>
            <a:r>
              <a:rPr lang="en-US" b="1" dirty="0" smtClean="0">
                <a:solidFill>
                  <a:schemeClr val="tx1">
                    <a:lumMod val="65000"/>
                    <a:lumOff val="35000"/>
                  </a:schemeClr>
                </a:solidFill>
                <a:latin typeface="Poppins" panose="020B0604020202020204" charset="0"/>
                <a:cs typeface="Poppins" panose="020B0604020202020204" charset="0"/>
              </a:rPr>
              <a:t>reflective of an actual transaction where a homebuyer lost over $35,000 in real value.</a:t>
            </a:r>
            <a:endParaRPr lang="en-US" dirty="0"/>
          </a:p>
        </p:txBody>
      </p:sp>
    </p:spTree>
    <p:extLst>
      <p:ext uri="{BB962C8B-B14F-4D97-AF65-F5344CB8AC3E}">
        <p14:creationId xmlns:p14="http://schemas.microsoft.com/office/powerpoint/2010/main" val="2251611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F990869E058344A4546143B288597E" ma:contentTypeVersion="1" ma:contentTypeDescription="Create a new document." ma:contentTypeScope="" ma:versionID="8ac1a4ad2f2d5c7660f99c5504fa9d7b">
  <xsd:schema xmlns:xsd="http://www.w3.org/2001/XMLSchema" xmlns:xs="http://www.w3.org/2001/XMLSchema" xmlns:p="http://schemas.microsoft.com/office/2006/metadata/properties" xmlns:ns2="$ListId:commdocs;" xmlns:ns3="http://schemas.microsoft.com/sharepoint/v4" targetNamespace="http://schemas.microsoft.com/office/2006/metadata/properties" ma:root="true" ma:fieldsID="02d95687937d068b980139351c892b6d" ns2:_="" ns3:_="">
    <xsd:import namespace="$ListId:commdocs;"/>
    <xsd:import namespace="http://schemas.microsoft.com/sharepoint/v4"/>
    <xsd:element name="properties">
      <xsd:complexType>
        <xsd:sequence>
          <xsd:element name="documentManagement">
            <xsd:complexType>
              <xsd:all>
                <xsd:element ref="ns2:Grouping"/>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commdocs;" elementFormDefault="qualified">
    <xsd:import namespace="http://schemas.microsoft.com/office/2006/documentManagement/types"/>
    <xsd:import namespace="http://schemas.microsoft.com/office/infopath/2007/PartnerControls"/>
    <xsd:element name="Grouping" ma:index="8" ma:displayName="Grouping" ma:default="Agenda" ma:description="Add a Grouping" ma:internalName="Grouping">
      <xsd:simpleType>
        <xsd:restriction base="dms:Text">
          <xsd:maxLength value="7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rouping xmlns="$ListId:commdocs;">Agenda</Grouping>
    <IconOverlay xmlns="http://schemas.microsoft.com/sharepoint/v4" xsi:nil="true"/>
  </documentManagement>
</p:properties>
</file>

<file path=customXml/itemProps1.xml><?xml version="1.0" encoding="utf-8"?>
<ds:datastoreItem xmlns:ds="http://schemas.openxmlformats.org/officeDocument/2006/customXml" ds:itemID="{390ACE67-A0F4-4CFD-9E6D-5CD50E62D108}"/>
</file>

<file path=customXml/itemProps2.xml><?xml version="1.0" encoding="utf-8"?>
<ds:datastoreItem xmlns:ds="http://schemas.openxmlformats.org/officeDocument/2006/customXml" ds:itemID="{82432233-6D3F-4283-AB30-49A43C7C197B}"/>
</file>

<file path=customXml/itemProps3.xml><?xml version="1.0" encoding="utf-8"?>
<ds:datastoreItem xmlns:ds="http://schemas.openxmlformats.org/officeDocument/2006/customXml" ds:itemID="{41EA9BD2-0787-4C4B-BF05-F1EA1F2ACF37}"/>
</file>

<file path=docProps/app.xml><?xml version="1.0" encoding="utf-8"?>
<Properties xmlns="http://schemas.openxmlformats.org/officeDocument/2006/extended-properties" xmlns:vt="http://schemas.openxmlformats.org/officeDocument/2006/docPropsVTypes">
  <TotalTime>405</TotalTime>
  <Words>460</Words>
  <Application>Microsoft Office PowerPoint</Application>
  <PresentationFormat>Custom</PresentationFormat>
  <Paragraphs>36</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Poppins Italics</vt:lpstr>
      <vt:lpstr>RoxboroughCF Light</vt:lpstr>
      <vt:lpstr>Arial</vt:lpstr>
      <vt:lpstr>Calibri</vt:lpstr>
      <vt:lpstr>RoxboroughCF</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Clean Modern Professional Company Business Profile Presentation</dc:title>
  <dc:creator>HomesRI Comm</dc:creator>
  <cp:lastModifiedBy>Director</cp:lastModifiedBy>
  <cp:revision>49</cp:revision>
  <dcterms:created xsi:type="dcterms:W3CDTF">2006-08-16T00:00:00Z</dcterms:created>
  <dcterms:modified xsi:type="dcterms:W3CDTF">2025-06-11T20:37:51Z</dcterms:modified>
  <dc:identifier>DAF61fHTGnY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0x010100C7F990869E058344A4546143B288597E</vt:lpwstr>
  </property>
</Properties>
</file>